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22" r:id="rId3"/>
    <p:sldId id="337" r:id="rId4"/>
    <p:sldId id="341" r:id="rId5"/>
    <p:sldId id="332" r:id="rId6"/>
    <p:sldId id="343" r:id="rId7"/>
    <p:sldId id="331" r:id="rId8"/>
    <p:sldId id="339" r:id="rId9"/>
    <p:sldId id="340" r:id="rId10"/>
    <p:sldId id="342" r:id="rId11"/>
    <p:sldId id="327" r:id="rId12"/>
    <p:sldId id="326" r:id="rId13"/>
    <p:sldId id="344" r:id="rId14"/>
    <p:sldId id="328" r:id="rId15"/>
    <p:sldId id="32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688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074BF-7B13-4F02-ABB3-94262E5F67AE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5DDB2-BF31-4682-AEBD-0F2300739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5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3979E-C724-4AEC-B656-A20AD520D6C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80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8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6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6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0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5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3A2F-17D9-42E8-A1BC-D98FBACCDD07}" type="datetimeFigureOut">
              <a:rPr lang="en-US" smtClean="0"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D15E6-0F9C-426A-A75C-8AA528F09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8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8684" r="6645"/>
          <a:stretch/>
        </p:blipFill>
        <p:spPr>
          <a:xfrm>
            <a:off x="3048000" y="5257800"/>
            <a:ext cx="2971800" cy="1447800"/>
          </a:xfrm>
          <a:prstGeom prst="rect">
            <a:avLst/>
          </a:prstGeom>
        </p:spPr>
      </p:pic>
      <p:pic>
        <p:nvPicPr>
          <p:cNvPr id="4" name="Picture 13" descr="kitten1_bla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r="8404"/>
          <a:stretch/>
        </p:blipFill>
        <p:spPr bwMode="auto">
          <a:xfrm>
            <a:off x="5638800" y="3962400"/>
            <a:ext cx="36576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http://www.v3vee.org/images/palacio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0"/>
            <a:ext cx="24003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Dual Stack Virtualization: Consolidating HPC and commodity workloads in the cloud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1295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Brian </a:t>
            </a:r>
            <a:r>
              <a:rPr lang="en-US" sz="2800" dirty="0" err="1" smtClean="0">
                <a:solidFill>
                  <a:srgbClr val="FF0000"/>
                </a:solidFill>
              </a:rPr>
              <a:t>Kocoloski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Jiannan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Ouyang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70000"/>
              </a:lnSpc>
            </a:pPr>
            <a:r>
              <a:rPr lang="en-US" sz="2800" dirty="0" smtClean="0">
                <a:solidFill>
                  <a:srgbClr val="0000FF"/>
                </a:solidFill>
              </a:rPr>
              <a:t>Jack Lange</a:t>
            </a:r>
          </a:p>
          <a:p>
            <a:pPr>
              <a:lnSpc>
                <a:spcPct val="7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University of Pittsburgh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95700" y="3429000"/>
            <a:ext cx="1752600" cy="174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7402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Cloud computing holds great promise for HPC</a:t>
            </a:r>
          </a:p>
          <a:p>
            <a:pPr lvl="1"/>
            <a:r>
              <a:rPr lang="en-US" dirty="0" smtClean="0"/>
              <a:t>Significant interest in scientific computing community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Problem: HPC </a:t>
            </a:r>
            <a:r>
              <a:rPr lang="en-US" dirty="0">
                <a:solidFill>
                  <a:srgbClr val="0000FF"/>
                </a:solidFill>
              </a:rPr>
              <a:t>applications need HPC environments</a:t>
            </a:r>
          </a:p>
          <a:p>
            <a:pPr lvl="1"/>
            <a:r>
              <a:rPr lang="en-US" dirty="0" smtClean="0"/>
              <a:t>Tightly coupled, massively parallel, and synchronized</a:t>
            </a:r>
          </a:p>
          <a:p>
            <a:pPr lvl="1"/>
            <a:r>
              <a:rPr lang="en-US" dirty="0" smtClean="0"/>
              <a:t>Current services must provide dedicated HPC clouds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Can </a:t>
            </a:r>
            <a:r>
              <a:rPr lang="en-US" dirty="0">
                <a:solidFill>
                  <a:srgbClr val="FF0000"/>
                </a:solidFill>
              </a:rPr>
              <a:t>we host HPC applications in a commodity cloud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Dual Stack Approach</a:t>
            </a:r>
          </a:p>
          <a:p>
            <a:pPr lvl="1"/>
            <a:r>
              <a:rPr lang="en-US" dirty="0" smtClean="0"/>
              <a:t>Provision the underlying software stack along with HPC job</a:t>
            </a:r>
            <a:endParaRPr lang="en-US" dirty="0"/>
          </a:p>
          <a:p>
            <a:pPr lvl="1"/>
            <a:r>
              <a:rPr lang="en-US" dirty="0" smtClean="0"/>
              <a:t>Commodity VMM should handle commodity applications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HPC VMM (Palacios) can provide HPC environment</a:t>
            </a:r>
          </a:p>
        </p:txBody>
      </p:sp>
    </p:spTree>
    <p:extLst>
      <p:ext uri="{BB962C8B-B14F-4D97-AF65-F5344CB8AC3E}">
        <p14:creationId xmlns:p14="http://schemas.microsoft.com/office/powerpoint/2010/main" val="3196285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HPC in the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Clouds are starting to look like supercomputers…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Are we seeing a convergence?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Not yet</a:t>
            </a:r>
          </a:p>
          <a:p>
            <a:pPr lvl="1"/>
            <a:r>
              <a:rPr lang="en-US" dirty="0" smtClean="0"/>
              <a:t>Noise issues</a:t>
            </a:r>
          </a:p>
          <a:p>
            <a:pPr lvl="1"/>
            <a:r>
              <a:rPr lang="en-US" dirty="0" smtClean="0"/>
              <a:t>Poor isolation</a:t>
            </a:r>
          </a:p>
          <a:p>
            <a:pPr lvl="1"/>
            <a:r>
              <a:rPr lang="en-US" dirty="0" smtClean="0"/>
              <a:t>Resource contention</a:t>
            </a:r>
          </a:p>
          <a:p>
            <a:pPr lvl="1"/>
            <a:r>
              <a:rPr lang="en-US" dirty="0" smtClean="0"/>
              <a:t>Lack of control over topology </a:t>
            </a:r>
          </a:p>
          <a:p>
            <a:endParaRPr lang="en-US" dirty="0" smtClean="0"/>
          </a:p>
          <a:p>
            <a:r>
              <a:rPr lang="en-US" dirty="0" smtClean="0"/>
              <a:t>Very bad for tightly coupled parallel apps</a:t>
            </a:r>
          </a:p>
          <a:p>
            <a:pPr lvl="1"/>
            <a:r>
              <a:rPr lang="en-US" dirty="0" smtClean="0"/>
              <a:t>Require specialized environments that solve these problems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Approaching convergence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Vision: Dynamically partition cloud resources into HPC and commodity zones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This talk: partitioning compute nodes with performance </a:t>
            </a:r>
            <a:r>
              <a:rPr lang="en-US" dirty="0">
                <a:solidFill>
                  <a:srgbClr val="FF0000"/>
                </a:solidFill>
              </a:rPr>
              <a:t>isolation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998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Current cloud systems do support this, but…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Interference still exists inside the OS</a:t>
            </a:r>
          </a:p>
          <a:p>
            <a:pPr lvl="1"/>
            <a:r>
              <a:rPr lang="en-US" dirty="0" smtClean="0"/>
              <a:t>Inherent feature of commodity systems</a:t>
            </a:r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670640" y="1889480"/>
            <a:ext cx="3561981" cy="250343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613058" y="1904949"/>
            <a:ext cx="3561981" cy="2503439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700688" y="2335570"/>
            <a:ext cx="1270051" cy="15984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2642295" y="2333623"/>
            <a:ext cx="140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Cores</a:t>
            </a:r>
          </a:p>
        </p:txBody>
      </p:sp>
      <p:cxnSp>
        <p:nvCxnSpPr>
          <p:cNvPr id="140" name="Straight Connector 139"/>
          <p:cNvCxnSpPr>
            <a:stCxn id="14" idx="3"/>
            <a:endCxn id="65" idx="1"/>
          </p:cNvCxnSpPr>
          <p:nvPr/>
        </p:nvCxnSpPr>
        <p:spPr>
          <a:xfrm flipV="1">
            <a:off x="3970739" y="3133898"/>
            <a:ext cx="904211" cy="875"/>
          </a:xfrm>
          <a:prstGeom prst="line">
            <a:avLst/>
          </a:prstGeom>
          <a:ln w="127000">
            <a:prstDash val="solid"/>
            <a:headEnd type="triangle" w="med" len="sm"/>
            <a:tailEnd type="triangle" w="med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618633" y="1972800"/>
            <a:ext cx="1481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Socket 1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12403" y="2408558"/>
            <a:ext cx="1051076" cy="14816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63496" y="2372063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Memory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6" name="Straight Connector 55"/>
          <p:cNvCxnSpPr>
            <a:stCxn id="15" idx="3"/>
            <a:endCxn id="14" idx="1"/>
          </p:cNvCxnSpPr>
          <p:nvPr/>
        </p:nvCxnSpPr>
        <p:spPr>
          <a:xfrm flipV="1">
            <a:off x="1963479" y="3134773"/>
            <a:ext cx="737209" cy="14599"/>
          </a:xfrm>
          <a:prstGeom prst="line">
            <a:avLst/>
          </a:prstGeom>
          <a:ln w="127000">
            <a:prstDash val="solid"/>
            <a:headEnd type="triangle" w="med" len="sm"/>
            <a:tailEnd type="triangle" w="med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817475" y="2715100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393225" y="2699631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0" name="Oval 59"/>
          <p:cNvSpPr/>
          <p:nvPr/>
        </p:nvSpPr>
        <p:spPr>
          <a:xfrm>
            <a:off x="2815711" y="3282651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1" name="Oval 60"/>
          <p:cNvSpPr/>
          <p:nvPr/>
        </p:nvSpPr>
        <p:spPr>
          <a:xfrm>
            <a:off x="3391461" y="3281779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874950" y="2334695"/>
            <a:ext cx="1270051" cy="15984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816557" y="2332748"/>
            <a:ext cx="140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Cores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792895" y="1971925"/>
            <a:ext cx="1481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Socket 2</a:t>
            </a:r>
            <a:endParaRPr lang="en-US" dirty="0"/>
          </a:p>
        </p:txBody>
      </p:sp>
      <p:sp>
        <p:nvSpPr>
          <p:cNvPr id="68" name="Oval 67"/>
          <p:cNvSpPr/>
          <p:nvPr/>
        </p:nvSpPr>
        <p:spPr>
          <a:xfrm>
            <a:off x="4991737" y="2714225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9" name="Oval 68"/>
          <p:cNvSpPr/>
          <p:nvPr/>
        </p:nvSpPr>
        <p:spPr>
          <a:xfrm>
            <a:off x="5567487" y="2698756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89973" y="3281776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565723" y="3280904"/>
            <a:ext cx="445248" cy="4598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874920" y="2385790"/>
            <a:ext cx="1051076" cy="14816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926013" y="2327398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Memory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5" name="Straight Connector 74"/>
          <p:cNvCxnSpPr>
            <a:stCxn id="65" idx="3"/>
            <a:endCxn id="73" idx="1"/>
          </p:cNvCxnSpPr>
          <p:nvPr/>
        </p:nvCxnSpPr>
        <p:spPr>
          <a:xfrm flipV="1">
            <a:off x="6145001" y="3126604"/>
            <a:ext cx="729919" cy="7294"/>
          </a:xfrm>
          <a:prstGeom prst="line">
            <a:avLst/>
          </a:prstGeom>
          <a:ln w="127000">
            <a:prstDash val="solid"/>
            <a:headEnd type="triangle" w="med" len="sm"/>
            <a:tailEnd type="triangle" w="med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678733" y="4036157"/>
            <a:ext cx="146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HPC Partition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261870" y="4013390"/>
            <a:ext cx="218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Commodity Partition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User Space Partitioning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31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HPC vs. Commodity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Commodity systems have fundamentally different focus than HPC systems</a:t>
            </a:r>
          </a:p>
          <a:p>
            <a:pPr lvl="1"/>
            <a:r>
              <a:rPr lang="en-US" dirty="0" smtClean="0"/>
              <a:t>Amdahl’s vs. Gustafson’s laws</a:t>
            </a:r>
          </a:p>
          <a:p>
            <a:pPr lvl="1"/>
            <a:r>
              <a:rPr lang="en-US" dirty="0" smtClean="0"/>
              <a:t>Commodity: Optimized for common case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0000"/>
                </a:solidFill>
              </a:rPr>
              <a:t>HPC: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ommon case is not good enough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At large (tightly coupled) scales, percentiles lose meaning</a:t>
            </a:r>
          </a:p>
          <a:p>
            <a:pPr lvl="1"/>
            <a:r>
              <a:rPr lang="en-US" dirty="0" smtClean="0"/>
              <a:t>Collective operations must wait for slowest node</a:t>
            </a:r>
          </a:p>
          <a:p>
            <a:pPr lvl="1"/>
            <a:r>
              <a:rPr lang="en-US" dirty="0" smtClean="0"/>
              <a:t>1% of nodes can make 99% suffer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HPC systems must optimize outliers (worst case)</a:t>
            </a:r>
          </a:p>
        </p:txBody>
      </p:sp>
    </p:spTree>
    <p:extLst>
      <p:ext uri="{BB962C8B-B14F-4D97-AF65-F5344CB8AC3E}">
        <p14:creationId xmlns:p14="http://schemas.microsoft.com/office/powerpoint/2010/main" val="333547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Commodity VMMs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Virtualization is considered an “enterprise” technology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Designed for commodity environments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Fundamentally different, but not wrong!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Example: </a:t>
            </a:r>
            <a:r>
              <a:rPr lang="en-US" dirty="0" smtClean="0"/>
              <a:t>KVM architecture issues</a:t>
            </a:r>
          </a:p>
          <a:p>
            <a:pPr lvl="1"/>
            <a:r>
              <a:rPr lang="en-US" dirty="0" err="1" smtClean="0"/>
              <a:t>Userspace</a:t>
            </a:r>
            <a:r>
              <a:rPr lang="en-US" dirty="0" smtClean="0"/>
              <a:t> handlers</a:t>
            </a:r>
          </a:p>
          <a:p>
            <a:pPr lvl="1"/>
            <a:r>
              <a:rPr lang="en-US" dirty="0" smtClean="0"/>
              <a:t>Fairly complex memory management</a:t>
            </a:r>
          </a:p>
          <a:p>
            <a:pPr lvl="1"/>
            <a:r>
              <a:rPr lang="en-US" dirty="0" smtClean="0"/>
              <a:t>Locking and periodic optimizations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Presence of system noise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771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54C3-E663-42DF-9464-254422071A55}" type="slidenum">
              <a:rPr lang="en-US"/>
              <a:pPr/>
              <a:t>7</a:t>
            </a:fld>
            <a:endParaRPr lang="en-US" dirty="0"/>
          </a:p>
        </p:txBody>
      </p:sp>
      <p:pic>
        <p:nvPicPr>
          <p:cNvPr id="483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4078219"/>
            <a:ext cx="7162799" cy="21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Palacios VMM</a:t>
            </a:r>
          </a:p>
        </p:txBody>
      </p:sp>
      <p:sp>
        <p:nvSpPr>
          <p:cNvPr id="4833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763000" cy="35226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OS-independent embeddable virtual machine monitor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Established compatibility with Linux, Kitten, and </a:t>
            </a:r>
            <a:r>
              <a:rPr lang="en-US" sz="2000" dirty="0" err="1" smtClean="0"/>
              <a:t>Minix</a:t>
            </a: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Specifically targets HPC applications and environments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Consistent performance with very low variance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Deployable on supercomputers</a:t>
            </a:r>
            <a:r>
              <a:rPr lang="en-US" sz="2400" dirty="0">
                <a:solidFill>
                  <a:srgbClr val="0000FF"/>
                </a:solidFill>
              </a:rPr>
              <a:t>, clusters (</a:t>
            </a:r>
            <a:r>
              <a:rPr lang="en-US" sz="2400" dirty="0" err="1" smtClean="0">
                <a:solidFill>
                  <a:srgbClr val="0000FF"/>
                </a:solidFill>
              </a:rPr>
              <a:t>Infiniband</a:t>
            </a:r>
            <a:r>
              <a:rPr lang="en-US" sz="2400" dirty="0">
                <a:solidFill>
                  <a:srgbClr val="0000FF"/>
                </a:solidFill>
              </a:rPr>
              <a:t>/</a:t>
            </a:r>
            <a:r>
              <a:rPr lang="en-US" sz="2400" dirty="0" smtClean="0">
                <a:solidFill>
                  <a:srgbClr val="0000FF"/>
                </a:solidFill>
              </a:rPr>
              <a:t>Ethernet</a:t>
            </a:r>
            <a:r>
              <a:rPr lang="en-US" sz="2400" dirty="0">
                <a:solidFill>
                  <a:srgbClr val="0000FF"/>
                </a:solidFill>
              </a:rPr>
              <a:t>), and </a:t>
            </a:r>
            <a:r>
              <a:rPr lang="en-US" sz="2400" dirty="0" smtClean="0">
                <a:solidFill>
                  <a:srgbClr val="0000FF"/>
                </a:solidFill>
              </a:rPr>
              <a:t>servers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0-3% overhead at large scales (thousands of nodes)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VEE 2011, IPDPS 2010, ROSS 2011</a:t>
            </a:r>
            <a:endParaRPr lang="en-US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92975" y="5943600"/>
            <a:ext cx="3958051" cy="707886"/>
            <a:chOff x="2149475" y="6019800"/>
            <a:chExt cx="3958051" cy="707886"/>
          </a:xfrm>
        </p:grpSpPr>
        <p:sp>
          <p:nvSpPr>
            <p:cNvPr id="483333" name="Rectangle 5"/>
            <p:cNvSpPr>
              <a:spLocks noChangeArrowheads="1"/>
            </p:cNvSpPr>
            <p:nvPr/>
          </p:nvSpPr>
          <p:spPr bwMode="auto">
            <a:xfrm>
              <a:off x="2149475" y="6359525"/>
              <a:ext cx="3466689" cy="348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1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0">
                  <a:solidFill>
                    <a:srgbClr val="0000FF"/>
                  </a:solidFill>
                </a:rPr>
                <a:t>http://www.v3vee.org/palacios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14600" y="6019800"/>
              <a:ext cx="35929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Open source and freely available</a:t>
              </a:r>
            </a:p>
            <a:p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121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Palacios/Linux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Palacios/Linux provides lightweight and high performance virtualized environments</a:t>
            </a:r>
          </a:p>
          <a:p>
            <a:pPr lvl="1"/>
            <a:r>
              <a:rPr lang="en-US" sz="2400" dirty="0" smtClean="0"/>
              <a:t>Internally manages dedicated resources</a:t>
            </a:r>
          </a:p>
          <a:p>
            <a:pPr lvl="2"/>
            <a:r>
              <a:rPr lang="en-US" sz="2000" dirty="0" smtClean="0"/>
              <a:t>Memory and CPU scheduling</a:t>
            </a:r>
          </a:p>
          <a:p>
            <a:pPr lvl="1"/>
            <a:r>
              <a:rPr lang="en-US" sz="2400" dirty="0" smtClean="0"/>
              <a:t>Does not bother with </a:t>
            </a:r>
            <a:r>
              <a:rPr lang="en-US" sz="2400" dirty="0" smtClean="0">
                <a:solidFill>
                  <a:srgbClr val="FF0000"/>
                </a:solidFill>
              </a:rPr>
              <a:t>“enterprise features”</a:t>
            </a:r>
          </a:p>
          <a:p>
            <a:pPr lvl="2"/>
            <a:r>
              <a:rPr lang="en-US" sz="2000" dirty="0" smtClean="0"/>
              <a:t>Page sharing/merging, swapping, overcommitting resources</a:t>
            </a:r>
          </a:p>
          <a:p>
            <a:pPr lvl="2"/>
            <a:endParaRPr lang="en-US" sz="2000" dirty="0" smtClean="0"/>
          </a:p>
          <a:p>
            <a:endParaRPr lang="en-US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Palacios enables scalable HPC performance on commodity platforms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455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VMM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Primary difference: Consistency</a:t>
            </a:r>
          </a:p>
          <a:p>
            <a:pPr lvl="1"/>
            <a:r>
              <a:rPr lang="en-US" sz="2200" dirty="0" smtClean="0"/>
              <a:t>Requirement for tightly coupled performance at large scale</a:t>
            </a:r>
          </a:p>
          <a:p>
            <a:pPr lvl="1"/>
            <a:endParaRPr lang="en-US" sz="2000" dirty="0"/>
          </a:p>
          <a:p>
            <a:r>
              <a:rPr lang="en-US" sz="2800" dirty="0" smtClean="0">
                <a:solidFill>
                  <a:srgbClr val="0000FF"/>
                </a:solidFill>
              </a:rPr>
              <a:t>Example: KVM nested paging architecture</a:t>
            </a:r>
          </a:p>
          <a:p>
            <a:pPr lvl="1"/>
            <a:r>
              <a:rPr lang="en-US" sz="2400" dirty="0" smtClean="0"/>
              <a:t>Maintains free page caches to optimize performance</a:t>
            </a:r>
          </a:p>
          <a:p>
            <a:pPr lvl="2"/>
            <a:r>
              <a:rPr lang="en-US" sz="2000" dirty="0" smtClean="0"/>
              <a:t>Requires cache management</a:t>
            </a:r>
          </a:p>
          <a:p>
            <a:pPr lvl="1"/>
            <a:r>
              <a:rPr lang="en-US" sz="2400" dirty="0" smtClean="0"/>
              <a:t>Shares page tables to optimize memory usage</a:t>
            </a:r>
          </a:p>
          <a:p>
            <a:pPr lvl="2"/>
            <a:r>
              <a:rPr lang="en-US" sz="2000" dirty="0" smtClean="0"/>
              <a:t>Requires synchronization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307742"/>
              </p:ext>
            </p:extLst>
          </p:nvPr>
        </p:nvGraphicFramePr>
        <p:xfrm>
          <a:off x="1143000" y="5135880"/>
          <a:ext cx="685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VMM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of exits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Std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NPFS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KVM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3,265,156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Palacios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10876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1,872,017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33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64147" y="2194629"/>
            <a:ext cx="6015707" cy="3291771"/>
            <a:chOff x="1330035" y="2278963"/>
            <a:chExt cx="6015707" cy="3291771"/>
          </a:xfrm>
        </p:grpSpPr>
        <p:sp>
          <p:nvSpPr>
            <p:cNvPr id="20" name="Rectangle 19"/>
            <p:cNvSpPr/>
            <p:nvPr/>
          </p:nvSpPr>
          <p:spPr>
            <a:xfrm>
              <a:off x="1330036" y="3657600"/>
              <a:ext cx="6015391" cy="12532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01706" y="3657600"/>
              <a:ext cx="3141506" cy="7793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330036" y="4932057"/>
              <a:ext cx="6007100" cy="63867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Hardware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41251" y="3695385"/>
              <a:ext cx="3196620" cy="6952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Palacios VMM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277275" y="2811212"/>
              <a:ext cx="3068467" cy="8393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HPC OS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83266" y="4405745"/>
              <a:ext cx="2531603" cy="5254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330035" y="4443531"/>
              <a:ext cx="1942157" cy="4821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FFFFFF"/>
                  </a:solidFill>
                </a:rPr>
                <a:t>Linux Kernel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77277" y="2278963"/>
              <a:ext cx="3068150" cy="5322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HPC Application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8814" y="4425950"/>
              <a:ext cx="1849245" cy="4833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Palacios Resource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Managers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331297" y="3642486"/>
              <a:ext cx="2809954" cy="802305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50800" dist="50800" dir="5400000" algn="ctr" rotWithShape="0">
                <a:schemeClr val="bg1">
                  <a:alpha val="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337594" y="3680271"/>
              <a:ext cx="2780986" cy="7267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KVM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94863" y="4523601"/>
              <a:ext cx="222932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Linux Module Interface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330036" y="2811213"/>
              <a:ext cx="2796100" cy="8413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Commodity OS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330036" y="2282221"/>
              <a:ext cx="2796099" cy="5327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Commodity Application(s)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V="1">
              <a:off x="3264639" y="4435974"/>
              <a:ext cx="7553" cy="483652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330036" y="4428417"/>
              <a:ext cx="2909455" cy="0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4186592" y="4428417"/>
              <a:ext cx="1322480" cy="2"/>
            </a:xfrm>
            <a:prstGeom prst="line">
              <a:avLst/>
            </a:prstGeom>
            <a:ln w="254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198089" y="3657600"/>
              <a:ext cx="2436" cy="776251"/>
            </a:xfrm>
            <a:prstGeom prst="line">
              <a:avLst/>
            </a:prstGeom>
            <a:ln w="254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Dual Stack Architecture</a:t>
            </a:r>
            <a:endParaRPr lang="en-US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57200" y="1371600"/>
            <a:ext cx="8229600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</a:rPr>
              <a:t>Partitioning at the OS level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304800" y="5638800"/>
            <a:ext cx="8229600" cy="60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</a:rPr>
              <a:t>Enable cloud to host both commodity and HPC apps</a:t>
            </a:r>
          </a:p>
          <a:p>
            <a:pPr lvl="1"/>
            <a:r>
              <a:rPr lang="en-US" sz="2400" dirty="0" smtClean="0"/>
              <a:t>Each zone optimized for the target applications</a:t>
            </a:r>
          </a:p>
        </p:txBody>
      </p:sp>
    </p:spTree>
    <p:extLst>
      <p:ext uri="{BB962C8B-B14F-4D97-AF65-F5344CB8AC3E}">
        <p14:creationId xmlns:p14="http://schemas.microsoft.com/office/powerpoint/2010/main" val="456702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Goal: Measure VM isolation properties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Partitioned a single node into HPC and commodity zones</a:t>
            </a:r>
          </a:p>
          <a:p>
            <a:pPr lvl="1"/>
            <a:r>
              <a:rPr lang="en-US" dirty="0" smtClean="0"/>
              <a:t>Commodity Zone: Parallel Kernel compilation</a:t>
            </a:r>
          </a:p>
          <a:p>
            <a:pPr lvl="1"/>
            <a:r>
              <a:rPr lang="en-US" dirty="0" smtClean="0"/>
              <a:t>HPC Zone: Set of </a:t>
            </a:r>
            <a:r>
              <a:rPr lang="en-US" dirty="0"/>
              <a:t>standard </a:t>
            </a:r>
            <a:r>
              <a:rPr lang="en-US" dirty="0" smtClean="0"/>
              <a:t>HPC benchmarks</a:t>
            </a:r>
          </a:p>
          <a:p>
            <a:pPr lvl="1"/>
            <a:r>
              <a:rPr lang="en-US" dirty="0" smtClean="0"/>
              <a:t>System: </a:t>
            </a:r>
          </a:p>
          <a:p>
            <a:pPr lvl="2"/>
            <a:r>
              <a:rPr lang="en-US" dirty="0" smtClean="0"/>
              <a:t>Dual 6-core AMD Opteron with NUMA topology </a:t>
            </a:r>
          </a:p>
          <a:p>
            <a:pPr lvl="2"/>
            <a:r>
              <a:rPr lang="en-US" dirty="0" smtClean="0"/>
              <a:t>Linux guest environments (HPC and commodity)</a:t>
            </a:r>
          </a:p>
          <a:p>
            <a:pPr lvl="2"/>
            <a:endParaRPr lang="en-US" dirty="0"/>
          </a:p>
          <a:p>
            <a:r>
              <a:rPr lang="en-US" dirty="0" smtClean="0"/>
              <a:t>Important: Local node only</a:t>
            </a:r>
          </a:p>
          <a:p>
            <a:pPr lvl="1"/>
            <a:r>
              <a:rPr lang="en-US" dirty="0" smtClean="0"/>
              <a:t>Does not promise good performance at scale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But,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oor performance will magnify at large scales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70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34869"/>
            <a:ext cx="6597445" cy="46482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124200" y="3468469"/>
            <a:ext cx="2438400" cy="1408331"/>
            <a:chOff x="3124200" y="3733800"/>
            <a:chExt cx="2438400" cy="1408331"/>
          </a:xfrm>
        </p:grpSpPr>
        <p:sp>
          <p:nvSpPr>
            <p:cNvPr id="3" name="TextBox 2"/>
            <p:cNvSpPr txBox="1"/>
            <p:nvPr/>
          </p:nvSpPr>
          <p:spPr>
            <a:xfrm>
              <a:off x="3124200" y="4495800"/>
              <a:ext cx="2438400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Palacios delivers </a:t>
              </a:r>
            </a:p>
            <a:p>
              <a:r>
                <a:rPr lang="en-US" dirty="0"/>
                <a:t>c</a:t>
              </a:r>
              <a:r>
                <a:rPr lang="en-US" dirty="0" smtClean="0"/>
                <a:t>onsistent performance</a:t>
              </a:r>
              <a:endParaRPr lang="en-US" dirty="0"/>
            </a:p>
          </p:txBody>
        </p:sp>
        <p:cxnSp>
          <p:nvCxnSpPr>
            <p:cNvPr id="5" name="Straight Arrow Connector 4"/>
            <p:cNvCxnSpPr>
              <a:stCxn id="3" idx="0"/>
            </p:cNvCxnSpPr>
            <p:nvPr/>
          </p:nvCxnSpPr>
          <p:spPr>
            <a:xfrm flipV="1">
              <a:off x="4343400" y="3733800"/>
              <a:ext cx="68580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286000" y="1715869"/>
            <a:ext cx="2971800" cy="1066800"/>
            <a:chOff x="2286000" y="1981200"/>
            <a:chExt cx="2971800" cy="1066800"/>
          </a:xfrm>
        </p:grpSpPr>
        <p:sp>
          <p:nvSpPr>
            <p:cNvPr id="7" name="TextBox 6"/>
            <p:cNvSpPr txBox="1"/>
            <p:nvPr/>
          </p:nvSpPr>
          <p:spPr>
            <a:xfrm>
              <a:off x="2286000" y="1981200"/>
              <a:ext cx="2667000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Commodity VMMs degrade with contention</a:t>
              </a:r>
            </a:p>
          </p:txBody>
        </p:sp>
        <p:cxnSp>
          <p:nvCxnSpPr>
            <p:cNvPr id="8" name="Straight Arrow Connector 7"/>
            <p:cNvCxnSpPr>
              <a:stCxn id="7" idx="2"/>
            </p:cNvCxnSpPr>
            <p:nvPr/>
          </p:nvCxnSpPr>
          <p:spPr>
            <a:xfrm>
              <a:off x="3619500" y="2627531"/>
              <a:ext cx="1638300" cy="4204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81000" y="6135469"/>
            <a:ext cx="7391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MiniFE</a:t>
            </a:r>
            <a:r>
              <a:rPr lang="en-US" dirty="0" smtClean="0">
                <a:solidFill>
                  <a:srgbClr val="0000FF"/>
                </a:solidFill>
              </a:rPr>
              <a:t>: Unstructured implicit finite element solver</a:t>
            </a:r>
          </a:p>
          <a:p>
            <a:r>
              <a:rPr lang="en-US" sz="1600" dirty="0" err="1" smtClean="0"/>
              <a:t>Mantevo</a:t>
            </a:r>
            <a:r>
              <a:rPr lang="en-US" sz="1600" dirty="0" smtClean="0"/>
              <a:t> Project -- https</a:t>
            </a:r>
            <a:r>
              <a:rPr lang="en-US" sz="1600" dirty="0"/>
              <a:t>://</a:t>
            </a:r>
            <a:r>
              <a:rPr lang="en-US" sz="1600" dirty="0" err="1"/>
              <a:t>software.sandia.gov</a:t>
            </a:r>
            <a:r>
              <a:rPr lang="en-US" sz="1600" dirty="0"/>
              <a:t>/</a:t>
            </a:r>
            <a:r>
              <a:rPr lang="en-US" sz="1600" dirty="0" err="1"/>
              <a:t>mantevo</a:t>
            </a:r>
            <a:r>
              <a:rPr lang="en-US" sz="1600" dirty="0"/>
              <a:t>/</a:t>
            </a:r>
            <a:r>
              <a:rPr lang="en-US" sz="1600" dirty="0" err="1"/>
              <a:t>index.html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65230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dual stack approach can provide HPC environments in commodity systems</a:t>
            </a:r>
          </a:p>
          <a:p>
            <a:pPr lvl="1"/>
            <a:r>
              <a:rPr lang="en-US" dirty="0" smtClean="0"/>
              <a:t>HPC and commodity workloads can dynamically share resources</a:t>
            </a:r>
          </a:p>
          <a:p>
            <a:pPr lvl="1"/>
            <a:r>
              <a:rPr lang="en-US" dirty="0" smtClean="0"/>
              <a:t>HPC requirements can be met without fully dedicated resources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Networking is still an open issue</a:t>
            </a:r>
          </a:p>
          <a:p>
            <a:pPr lvl="1"/>
            <a:r>
              <a:rPr lang="en-US" dirty="0" smtClean="0"/>
              <a:t>Need mechanisms for isolation and partitioning</a:t>
            </a:r>
          </a:p>
          <a:p>
            <a:pPr lvl="1"/>
            <a:r>
              <a:rPr lang="en-US" dirty="0" smtClean="0"/>
              <a:t>Need high performance networking architectures</a:t>
            </a:r>
          </a:p>
          <a:p>
            <a:pPr lvl="2"/>
            <a:r>
              <a:rPr lang="en-US" dirty="0" smtClean="0"/>
              <a:t>1Gbit is not good enough</a:t>
            </a:r>
          </a:p>
          <a:p>
            <a:pPr lvl="2"/>
            <a:r>
              <a:rPr lang="en-US" dirty="0" smtClean="0"/>
              <a:t>10Gbit is good, </a:t>
            </a:r>
            <a:r>
              <a:rPr lang="en-US" dirty="0" err="1" smtClean="0"/>
              <a:t>Infiniband</a:t>
            </a:r>
            <a:r>
              <a:rPr lang="en-US" dirty="0" smtClean="0"/>
              <a:t> is better</a:t>
            </a:r>
          </a:p>
          <a:p>
            <a:pPr lvl="1"/>
            <a:r>
              <a:rPr lang="en-US" dirty="0" smtClean="0"/>
              <a:t>Need control over placement and topologies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2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cloud model is transformative for HPC workloads</a:t>
            </a:r>
            <a:endParaRPr lang="en-US" sz="2800" dirty="0">
              <a:solidFill>
                <a:srgbClr val="0000FF"/>
              </a:solidFill>
            </a:endParaRPr>
          </a:p>
          <a:p>
            <a:pPr lvl="1"/>
            <a:r>
              <a:rPr lang="en-US" sz="2400" dirty="0" smtClean="0"/>
              <a:t>But only if it can meet the demands of HPC users</a:t>
            </a:r>
            <a:endParaRPr lang="en-US" sz="2400" dirty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0000FF"/>
                </a:solidFill>
              </a:rPr>
              <a:t>Cloud services need to explicitly support HPC workloads</a:t>
            </a:r>
          </a:p>
          <a:p>
            <a:pPr lvl="1"/>
            <a:r>
              <a:rPr lang="en-US" sz="2400" dirty="0" smtClean="0"/>
              <a:t>Different requirements and behaviors than commodity applications</a:t>
            </a:r>
            <a:endParaRPr lang="en-US" sz="2400" dirty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 partitioned dual stack approach can get us there</a:t>
            </a:r>
          </a:p>
          <a:p>
            <a:pPr lvl="1"/>
            <a:r>
              <a:rPr lang="en-US" sz="2400" dirty="0" smtClean="0"/>
              <a:t>Dynamically configured cloud infrastructures for multiple application classes</a:t>
            </a:r>
          </a:p>
        </p:txBody>
      </p:sp>
    </p:spTree>
    <p:extLst>
      <p:ext uri="{BB962C8B-B14F-4D97-AF65-F5344CB8AC3E}">
        <p14:creationId xmlns:p14="http://schemas.microsoft.com/office/powerpoint/2010/main" val="2896187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Jack Lange</a:t>
            </a:r>
          </a:p>
          <a:p>
            <a:pPr lvl="1"/>
            <a:r>
              <a:rPr lang="en-US" dirty="0" err="1" smtClean="0"/>
              <a:t>jacklange@cs.pitt.edu</a:t>
            </a:r>
            <a:endParaRPr lang="en-US" dirty="0" smtClean="0"/>
          </a:p>
          <a:p>
            <a:pPr lvl="1"/>
            <a:r>
              <a:rPr lang="en-US" dirty="0" smtClean="0"/>
              <a:t>http://www.cs.pitt.edu/~jacklange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Palacios</a:t>
            </a:r>
          </a:p>
          <a:p>
            <a:pPr lvl="1"/>
            <a:r>
              <a:rPr lang="en-US" dirty="0" smtClean="0"/>
              <a:t>http://www.v3vee.org/</a:t>
            </a:r>
            <a:r>
              <a:rPr lang="en-US" dirty="0" err="1" smtClean="0"/>
              <a:t>palacios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10" descr="http://www.v3vee.org/images/palaci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4400"/>
            <a:ext cx="24003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kitten1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10000"/>
            <a:ext cx="4325937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8684" r="6645"/>
          <a:stretch/>
        </p:blipFill>
        <p:spPr>
          <a:xfrm>
            <a:off x="5715000" y="5029200"/>
            <a:ext cx="2971800" cy="144780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0" y="4343400"/>
            <a:ext cx="1752600" cy="174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4928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5551</TotalTime>
  <Words>785</Words>
  <Application>Microsoft Macintosh PowerPoint</Application>
  <PresentationFormat>On-screen Show (4:3)</PresentationFormat>
  <Paragraphs>187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Dual Stack Virtualization: Consolidating HPC and commodity workloads in the cloud</vt:lpstr>
      <vt:lpstr>Summary</vt:lpstr>
      <vt:lpstr>HPC in the cloud</vt:lpstr>
      <vt:lpstr>User Space Partitioning</vt:lpstr>
      <vt:lpstr>HPC vs. Commodity Systems</vt:lpstr>
      <vt:lpstr>Commodity VMMs</vt:lpstr>
      <vt:lpstr>Palacios VMM</vt:lpstr>
      <vt:lpstr>Palacios/Linux</vt:lpstr>
      <vt:lpstr>VMM Comparison</vt:lpstr>
      <vt:lpstr>Dual Stack Architecture</vt:lpstr>
      <vt:lpstr>Evaluation</vt:lpstr>
      <vt:lpstr>Results</vt:lpstr>
      <vt:lpstr>Discussion</vt:lpstr>
      <vt:lpstr>Conclusion</vt:lpstr>
      <vt:lpstr>Thank you</vt:lpstr>
    </vt:vector>
  </TitlesOfParts>
  <Company>University of Pittsburgh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Palacios and Memory</dc:title>
  <dc:creator>Jack Lange</dc:creator>
  <cp:lastModifiedBy>Jack Lange</cp:lastModifiedBy>
  <cp:revision>158</cp:revision>
  <dcterms:created xsi:type="dcterms:W3CDTF">2011-10-19T16:47:18Z</dcterms:created>
  <dcterms:modified xsi:type="dcterms:W3CDTF">2012-10-19T21:36:22Z</dcterms:modified>
</cp:coreProperties>
</file>