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pdf" ContentType="application/pdf"/>
  <Default Extension="wmf" ContentType="image/x-wmf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6"/>
  </p:notesMasterIdLst>
  <p:sldIdLst>
    <p:sldId id="262" r:id="rId2"/>
    <p:sldId id="263" r:id="rId3"/>
    <p:sldId id="293" r:id="rId4"/>
    <p:sldId id="259" r:id="rId5"/>
    <p:sldId id="260" r:id="rId6"/>
    <p:sldId id="261" r:id="rId7"/>
    <p:sldId id="264" r:id="rId8"/>
    <p:sldId id="266" r:id="rId9"/>
    <p:sldId id="292" r:id="rId10"/>
    <p:sldId id="280" r:id="rId11"/>
    <p:sldId id="284" r:id="rId12"/>
    <p:sldId id="282" r:id="rId13"/>
    <p:sldId id="283" r:id="rId14"/>
    <p:sldId id="279" r:id="rId15"/>
    <p:sldId id="286" r:id="rId16"/>
    <p:sldId id="287" r:id="rId17"/>
    <p:sldId id="278" r:id="rId18"/>
    <p:sldId id="289" r:id="rId19"/>
    <p:sldId id="270" r:id="rId20"/>
    <p:sldId id="273" r:id="rId21"/>
    <p:sldId id="294" r:id="rId22"/>
    <p:sldId id="277" r:id="rId23"/>
    <p:sldId id="290" r:id="rId24"/>
    <p:sldId id="291" r:id="rId25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3333FF"/>
    <a:srgbClr val="0000CC"/>
    <a:srgbClr val="0000FF"/>
    <a:srgbClr val="0066FF"/>
    <a:srgbClr val="6600FF"/>
    <a:srgbClr val="3366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7" d="100"/>
          <a:sy n="67" d="100"/>
        </p:scale>
        <p:origin x="-564" y="-10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drawings/_rels/vmlDrawing1.vml.rels><?xml version="1.0" encoding="UTF-8" standalone="yes"?>
<Relationships xmlns="http://schemas.openxmlformats.org/package/2006/relationships"><Relationship Id="rId2" Type="http://schemas.openxmlformats.org/officeDocument/2006/relationships/image" Target="../media/image15.emf"/><Relationship Id="rId1" Type="http://schemas.openxmlformats.org/officeDocument/2006/relationships/image" Target="../media/image14.e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6DEB74C-3050-4B0D-B8E5-A0D8813CA8D6}" type="datetimeFigureOut">
              <a:rPr lang="en-US" smtClean="0"/>
              <a:t>3/10/2011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4C0240D-9FEE-4AA9-ACE7-8C329D451C0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9356870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b="1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fld id="{FE41E039-EFF1-408D-98E3-DA873EDE8FE7}" type="slidenum">
              <a:rPr lang="en-US" b="0"/>
              <a:pPr eaLnBrk="1" hangingPunct="1"/>
              <a:t>1</a:t>
            </a:fld>
            <a:endParaRPr lang="en-US" b="0"/>
          </a:p>
        </p:txBody>
      </p:sp>
      <p:sp>
        <p:nvSpPr>
          <p:cNvPr id="2560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560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b="1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fld id="{E26F9CD4-4B66-4209-9DA4-B0A33619A861}" type="slidenum">
              <a:rPr lang="en-US" b="0"/>
              <a:pPr eaLnBrk="1" hangingPunct="1"/>
              <a:t>2</a:t>
            </a:fld>
            <a:endParaRPr lang="en-US" b="0"/>
          </a:p>
        </p:txBody>
      </p:sp>
      <p:sp>
        <p:nvSpPr>
          <p:cNvPr id="2662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662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dirty="0" smtClean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12581EB6-C14D-4668-8FF1-88F1DA64D12F}" type="slidenum">
              <a:rPr lang="en-US"/>
              <a:pPr/>
              <a:t>4</a:t>
            </a:fld>
            <a:endParaRPr lang="en-US"/>
          </a:p>
        </p:txBody>
      </p:sp>
      <p:sp>
        <p:nvSpPr>
          <p:cNvPr id="48742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8742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Same advantages as enterprise environments, two differences: tightly coupled applications + scale, need to deal with faults, broader usage is nice</a:t>
            </a: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55299" name="Notes Placeholder 2"/>
          <p:cNvSpPr>
            <a:spLocks noGrp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dirty="0" smtClean="0">
                <a:solidFill>
                  <a:srgbClr val="FF3300"/>
                </a:solidFill>
              </a:rPr>
              <a:t>Part of DOE </a:t>
            </a:r>
            <a:r>
              <a:rPr lang="en-US" sz="1200" dirty="0" err="1" smtClean="0">
                <a:solidFill>
                  <a:srgbClr val="FF3300"/>
                </a:solidFill>
              </a:rPr>
              <a:t>Xstack</a:t>
            </a:r>
            <a:r>
              <a:rPr lang="en-US" sz="1200" dirty="0" smtClean="0">
                <a:solidFill>
                  <a:srgbClr val="FF3300"/>
                </a:solidFill>
              </a:rPr>
              <a:t> program to develop future systems software for future </a:t>
            </a:r>
            <a:r>
              <a:rPr lang="en-US" sz="1200" dirty="0" err="1" smtClean="0">
                <a:solidFill>
                  <a:srgbClr val="FF3300"/>
                </a:solidFill>
              </a:rPr>
              <a:t>exascale</a:t>
            </a:r>
            <a:r>
              <a:rPr lang="en-US" sz="1200" dirty="0" smtClean="0">
                <a:solidFill>
                  <a:srgbClr val="FF3300"/>
                </a:solidFill>
              </a:rPr>
              <a:t> systems</a:t>
            </a:r>
          </a:p>
          <a:p>
            <a:pPr eaLnBrk="1" hangingPunct="1"/>
            <a:endParaRPr lang="en-US" dirty="0" smtClean="0"/>
          </a:p>
        </p:txBody>
      </p:sp>
      <p:sp>
        <p:nvSpPr>
          <p:cNvPr id="55300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b="1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fld id="{8F1E8B2E-AF00-42ED-870A-81B3934B09AC}" type="slidenum">
              <a:rPr lang="en-US" b="0"/>
              <a:pPr eaLnBrk="1" hangingPunct="1"/>
              <a:t>6</a:t>
            </a:fld>
            <a:endParaRPr lang="en-US" b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6867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smtClean="0"/>
          </a:p>
        </p:txBody>
      </p:sp>
      <p:sp>
        <p:nvSpPr>
          <p:cNvPr id="36868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b="1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fld id="{D75FA90D-8CB3-4968-9DE2-B94D3980C8F4}" type="slidenum">
              <a:rPr lang="en-US" b="0"/>
              <a:pPr eaLnBrk="1" hangingPunct="1"/>
              <a:t>7</a:t>
            </a:fld>
            <a:endParaRPr lang="en-US" b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41987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smtClean="0"/>
          </a:p>
        </p:txBody>
      </p:sp>
      <p:sp>
        <p:nvSpPr>
          <p:cNvPr id="41988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b="1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fld id="{A67BBD77-04F0-4F4B-A175-CBB375BF254C}" type="slidenum">
              <a:rPr lang="en-US" b="0"/>
              <a:pPr eaLnBrk="1" hangingPunct="1"/>
              <a:t>8</a:t>
            </a:fld>
            <a:endParaRPr lang="en-US" b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Rework For</a:t>
            </a:r>
            <a:r>
              <a:rPr lang="en-US" baseline="0" dirty="0" smtClean="0"/>
              <a:t> Problems-&gt;Solutions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4C0240D-9FEE-4AA9-ACE7-8C329D451C03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4796503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44035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smtClean="0"/>
          </a:p>
        </p:txBody>
      </p:sp>
      <p:sp>
        <p:nvSpPr>
          <p:cNvPr id="44036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b="1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fld id="{98942998-D2FE-49A9-AA03-ADE2D969711D}" type="slidenum">
              <a:rPr lang="en-US" b="0"/>
              <a:pPr eaLnBrk="1" hangingPunct="1"/>
              <a:t>13</a:t>
            </a:fld>
            <a:endParaRPr lang="en-US" b="0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231BE627-1744-4133-9FC6-5AE4AD521442}" type="slidenum">
              <a:rPr lang="en-US"/>
              <a:pPr/>
              <a:t>15</a:t>
            </a:fld>
            <a:endParaRPr lang="en-US"/>
          </a:p>
        </p:txBody>
      </p:sp>
      <p:sp>
        <p:nvSpPr>
          <p:cNvPr id="36761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6761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At</a:t>
            </a:r>
            <a:r>
              <a:rPr lang="en-US" baseline="0" dirty="0" smtClean="0"/>
              <a:t> scale its an issue. 2.5% overhead-&gt; order of magnitude app performance drop</a:t>
            </a:r>
          </a:p>
          <a:p>
            <a:r>
              <a:rPr lang="en-US" baseline="0" dirty="0" smtClean="0"/>
              <a:t>Ferreira 2007 SC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4C0240D-9FEE-4AA9-ACE7-8C329D451C03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87549985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4C0240D-9FEE-4AA9-ACE7-8C329D451C03}" type="slidenum">
              <a:rPr lang="en-US" smtClean="0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48289103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E1096303-D3D5-46A2-9745-0EBA989C5C6F}" type="slidenum">
              <a:rPr lang="en-US"/>
              <a:pPr/>
              <a:t>22</a:t>
            </a:fld>
            <a:endParaRPr lang="en-US"/>
          </a:p>
        </p:txBody>
      </p:sp>
      <p:sp>
        <p:nvSpPr>
          <p:cNvPr id="42598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2598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EA19B0-DAAD-4FB3-BA16-8FE36F12B1BA}" type="datetimeFigureOut">
              <a:rPr lang="en-US" smtClean="0"/>
              <a:t>3/10/2011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16D5C5-61B8-4590-843A-BCE08B0D27B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1443930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EA19B0-DAAD-4FB3-BA16-8FE36F12B1BA}" type="datetimeFigureOut">
              <a:rPr lang="en-US" smtClean="0"/>
              <a:t>3/10/2011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16D5C5-61B8-4590-843A-BCE08B0D27B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00953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EA19B0-DAAD-4FB3-BA16-8FE36F12B1BA}" type="datetimeFigureOut">
              <a:rPr lang="en-US" smtClean="0"/>
              <a:t>3/10/2011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16D5C5-61B8-4590-843A-BCE08B0D27B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1258851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EA19B0-DAAD-4FB3-BA16-8FE36F12B1BA}" type="datetimeFigureOut">
              <a:rPr lang="en-US" smtClean="0"/>
              <a:t>3/10/2011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16D5C5-61B8-4590-843A-BCE08B0D27B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101442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EA19B0-DAAD-4FB3-BA16-8FE36F12B1BA}" type="datetimeFigureOut">
              <a:rPr lang="en-US" smtClean="0"/>
              <a:t>3/10/2011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16D5C5-61B8-4590-843A-BCE08B0D27B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5373061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EA19B0-DAAD-4FB3-BA16-8FE36F12B1BA}" type="datetimeFigureOut">
              <a:rPr lang="en-US" smtClean="0"/>
              <a:t>3/10/2011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16D5C5-61B8-4590-843A-BCE08B0D27B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5917408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EA19B0-DAAD-4FB3-BA16-8FE36F12B1BA}" type="datetimeFigureOut">
              <a:rPr lang="en-US" smtClean="0"/>
              <a:t>3/10/2011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16D5C5-61B8-4590-843A-BCE08B0D27B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507556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EA19B0-DAAD-4FB3-BA16-8FE36F12B1BA}" type="datetimeFigureOut">
              <a:rPr lang="en-US" smtClean="0"/>
              <a:t>3/10/2011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16D5C5-61B8-4590-843A-BCE08B0D27B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7847685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EA19B0-DAAD-4FB3-BA16-8FE36F12B1BA}" type="datetimeFigureOut">
              <a:rPr lang="en-US" smtClean="0"/>
              <a:t>3/10/2011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16D5C5-61B8-4590-843A-BCE08B0D27B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5382132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EA19B0-DAAD-4FB3-BA16-8FE36F12B1BA}" type="datetimeFigureOut">
              <a:rPr lang="en-US" smtClean="0"/>
              <a:t>3/10/2011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16D5C5-61B8-4590-843A-BCE08B0D27B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5342804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EA19B0-DAAD-4FB3-BA16-8FE36F12B1BA}" type="datetimeFigureOut">
              <a:rPr lang="en-US" smtClean="0"/>
              <a:t>3/10/2011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16D5C5-61B8-4590-843A-BCE08B0D27B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225789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AEA19B0-DAAD-4FB3-BA16-8FE36F12B1BA}" type="datetimeFigureOut">
              <a:rPr lang="en-US" smtClean="0"/>
              <a:t>3/10/2011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D16D5C5-61B8-4590-843A-BCE08B0D27B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3014602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11" Type="http://schemas.openxmlformats.org/officeDocument/2006/relationships/image" Target="../media/image8.png"/><Relationship Id="rId5" Type="http://schemas.openxmlformats.org/officeDocument/2006/relationships/image" Target="../media/image3.png"/><Relationship Id="rId10" Type="http://schemas.openxmlformats.org/officeDocument/2006/relationships/image" Target="../media/image7.png"/><Relationship Id="rId4" Type="http://schemas.openxmlformats.org/officeDocument/2006/relationships/image" Target="../media/image2.png"/><Relationship Id="rId9" Type="http://schemas.openxmlformats.org/officeDocument/2006/relationships/image" Target="../media/image8.pdf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wmf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9.xml"/><Relationship Id="rId7" Type="http://schemas.openxmlformats.org/officeDocument/2006/relationships/image" Target="../media/image15.emf"/><Relationship Id="rId2" Type="http://schemas.openxmlformats.org/officeDocument/2006/relationships/slideLayout" Target="../slideLayouts/slideLayout4.xml"/><Relationship Id="rId1" Type="http://schemas.openxmlformats.org/officeDocument/2006/relationships/vmlDrawing" Target="../drawings/vmlDrawing1.vml"/><Relationship Id="rId6" Type="http://schemas.openxmlformats.org/officeDocument/2006/relationships/oleObject" Target="../embeddings/oleObject2.bin"/><Relationship Id="rId5" Type="http://schemas.openxmlformats.org/officeDocument/2006/relationships/image" Target="../media/image14.emf"/><Relationship Id="rId4" Type="http://schemas.openxmlformats.org/officeDocument/2006/relationships/oleObject" Target="../embeddings/oleObject1.bin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image" Target="../media/image17.png"/><Relationship Id="rId7" Type="http://schemas.openxmlformats.org/officeDocument/2006/relationships/image" Target="../media/image4.png"/><Relationship Id="rId12" Type="http://schemas.openxmlformats.org/officeDocument/2006/relationships/image" Target="../media/image8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.png"/><Relationship Id="rId11" Type="http://schemas.openxmlformats.org/officeDocument/2006/relationships/image" Target="../media/image7.png"/><Relationship Id="rId5" Type="http://schemas.openxmlformats.org/officeDocument/2006/relationships/image" Target="../media/image1.png"/><Relationship Id="rId10" Type="http://schemas.openxmlformats.org/officeDocument/2006/relationships/image" Target="../media/image8.pdf"/><Relationship Id="rId4" Type="http://schemas.openxmlformats.org/officeDocument/2006/relationships/image" Target="../media/image18.png"/><Relationship Id="rId9" Type="http://schemas.openxmlformats.org/officeDocument/2006/relationships/image" Target="../media/image6.png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13" descr="kitten1_black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8200" y="4572000"/>
            <a:ext cx="4325937" cy="13446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075" name="Rectangle 2"/>
          <p:cNvSpPr>
            <a:spLocks noGrp="1" noChangeArrowheads="1"/>
          </p:cNvSpPr>
          <p:nvPr>
            <p:ph type="ctrTitle"/>
          </p:nvPr>
        </p:nvSpPr>
        <p:spPr>
          <a:xfrm>
            <a:off x="-9525" y="152400"/>
            <a:ext cx="9144000" cy="1143000"/>
          </a:xfrm>
        </p:spPr>
        <p:txBody>
          <a:bodyPr>
            <a:normAutofit fontScale="90000"/>
          </a:bodyPr>
          <a:lstStyle/>
          <a:p>
            <a:r>
              <a:rPr lang="en-US" sz="4000" b="1" dirty="0">
                <a:solidFill>
                  <a:srgbClr val="E11F1F"/>
                </a:solidFill>
              </a:rPr>
              <a:t>Minimal-overhead Virtualization</a:t>
            </a:r>
            <a:br>
              <a:rPr lang="en-US" sz="4000" b="1" dirty="0">
                <a:solidFill>
                  <a:srgbClr val="E11F1F"/>
                </a:solidFill>
              </a:rPr>
            </a:br>
            <a:r>
              <a:rPr lang="en-US" sz="4000" b="1" dirty="0">
                <a:solidFill>
                  <a:srgbClr val="E11F1F"/>
                </a:solidFill>
              </a:rPr>
              <a:t>of a Large Scale </a:t>
            </a:r>
            <a:r>
              <a:rPr lang="en-US" sz="4000" b="1" dirty="0" smtClean="0">
                <a:solidFill>
                  <a:srgbClr val="E11F1F"/>
                </a:solidFill>
              </a:rPr>
              <a:t>Supercomputer</a:t>
            </a:r>
            <a:endParaRPr lang="en-US" b="1" dirty="0" smtClean="0">
              <a:solidFill>
                <a:srgbClr val="0066FF"/>
              </a:solidFill>
            </a:endParaRPr>
          </a:p>
        </p:txBody>
      </p:sp>
      <p:sp>
        <p:nvSpPr>
          <p:cNvPr id="3076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215900" y="2108200"/>
            <a:ext cx="8305800" cy="4699000"/>
          </a:xfrm>
        </p:spPr>
        <p:txBody>
          <a:bodyPr>
            <a:normAutofit/>
          </a:bodyPr>
          <a:lstStyle/>
          <a:p>
            <a:pPr algn="l" eaLnBrk="1" hangingPunct="1">
              <a:lnSpc>
                <a:spcPct val="80000"/>
              </a:lnSpc>
            </a:pPr>
            <a:r>
              <a:rPr lang="en-US" b="1" dirty="0" smtClean="0">
                <a:solidFill>
                  <a:schemeClr val="tx1"/>
                </a:solidFill>
              </a:rPr>
              <a:t>John R. Lange </a:t>
            </a:r>
            <a:r>
              <a:rPr lang="en-US" b="1" dirty="0" smtClean="0"/>
              <a:t>and</a:t>
            </a:r>
            <a:r>
              <a:rPr lang="en-US" b="1" dirty="0" smtClean="0">
                <a:solidFill>
                  <a:srgbClr val="0066FF"/>
                </a:solidFill>
              </a:rPr>
              <a:t> </a:t>
            </a:r>
            <a:r>
              <a:rPr lang="en-US" b="1" dirty="0" smtClean="0">
                <a:solidFill>
                  <a:srgbClr val="FF3300"/>
                </a:solidFill>
              </a:rPr>
              <a:t>Kevin </a:t>
            </a:r>
            <a:r>
              <a:rPr lang="en-US" b="1" dirty="0" err="1" smtClean="0">
                <a:solidFill>
                  <a:srgbClr val="FF3300"/>
                </a:solidFill>
              </a:rPr>
              <a:t>Pedretti</a:t>
            </a:r>
            <a:r>
              <a:rPr lang="en-US" b="1" dirty="0" smtClean="0">
                <a:solidFill>
                  <a:srgbClr val="FF3300"/>
                </a:solidFill>
              </a:rPr>
              <a:t>,</a:t>
            </a:r>
          </a:p>
          <a:p>
            <a:pPr algn="l" eaLnBrk="1" hangingPunct="1">
              <a:lnSpc>
                <a:spcPct val="80000"/>
              </a:lnSpc>
            </a:pPr>
            <a:r>
              <a:rPr lang="en-US" b="1" dirty="0" smtClean="0">
                <a:solidFill>
                  <a:srgbClr val="0066FF"/>
                </a:solidFill>
              </a:rPr>
              <a:t>Peter </a:t>
            </a:r>
            <a:r>
              <a:rPr lang="en-US" b="1" dirty="0" err="1" smtClean="0">
                <a:solidFill>
                  <a:srgbClr val="0066FF"/>
                </a:solidFill>
              </a:rPr>
              <a:t>Dinda</a:t>
            </a:r>
            <a:r>
              <a:rPr lang="en-US" b="1" dirty="0" smtClean="0"/>
              <a:t>, </a:t>
            </a:r>
            <a:r>
              <a:rPr lang="en-US" b="1" dirty="0" smtClean="0">
                <a:solidFill>
                  <a:srgbClr val="0066FF"/>
                </a:solidFill>
              </a:rPr>
              <a:t>Chang </a:t>
            </a:r>
            <a:r>
              <a:rPr lang="en-US" b="1" dirty="0" err="1" smtClean="0">
                <a:solidFill>
                  <a:srgbClr val="0066FF"/>
                </a:solidFill>
              </a:rPr>
              <a:t>Bae</a:t>
            </a:r>
            <a:r>
              <a:rPr lang="en-US" b="1" dirty="0" smtClean="0">
                <a:solidFill>
                  <a:srgbClr val="0066FF"/>
                </a:solidFill>
              </a:rPr>
              <a:t>, </a:t>
            </a:r>
          </a:p>
          <a:p>
            <a:pPr algn="l" eaLnBrk="1" hangingPunct="1">
              <a:lnSpc>
                <a:spcPct val="80000"/>
              </a:lnSpc>
            </a:pPr>
            <a:r>
              <a:rPr lang="en-US" b="1" dirty="0" smtClean="0">
                <a:solidFill>
                  <a:srgbClr val="FF9900"/>
                </a:solidFill>
              </a:rPr>
              <a:t>Patrick </a:t>
            </a:r>
            <a:r>
              <a:rPr lang="en-US" b="1" dirty="0">
                <a:solidFill>
                  <a:srgbClr val="FF9900"/>
                </a:solidFill>
              </a:rPr>
              <a:t>Bridges, </a:t>
            </a:r>
            <a:r>
              <a:rPr lang="en-US" b="1" dirty="0" smtClean="0">
                <a:solidFill>
                  <a:srgbClr val="FF9900"/>
                </a:solidFill>
              </a:rPr>
              <a:t>Philip </a:t>
            </a:r>
            <a:r>
              <a:rPr lang="en-US" b="1" dirty="0" err="1" smtClean="0">
                <a:solidFill>
                  <a:srgbClr val="FF9900"/>
                </a:solidFill>
              </a:rPr>
              <a:t>Soltero</a:t>
            </a:r>
            <a:r>
              <a:rPr lang="en-US" b="1" dirty="0" smtClean="0">
                <a:solidFill>
                  <a:srgbClr val="FF9900"/>
                </a:solidFill>
              </a:rPr>
              <a:t>, </a:t>
            </a:r>
          </a:p>
          <a:p>
            <a:pPr algn="l" eaLnBrk="1" hangingPunct="1">
              <a:lnSpc>
                <a:spcPct val="80000"/>
              </a:lnSpc>
            </a:pPr>
            <a:r>
              <a:rPr lang="en-US" b="1" dirty="0" smtClean="0">
                <a:solidFill>
                  <a:srgbClr val="FF3300"/>
                </a:solidFill>
              </a:rPr>
              <a:t>Alexander Merritt </a:t>
            </a:r>
          </a:p>
          <a:p>
            <a:pPr algn="l" eaLnBrk="1" hangingPunct="1">
              <a:lnSpc>
                <a:spcPct val="80000"/>
              </a:lnSpc>
            </a:pPr>
            <a:endParaRPr lang="en-US" sz="1600" b="1" dirty="0" smtClean="0"/>
          </a:p>
          <a:p>
            <a:pPr algn="l" eaLnBrk="1" hangingPunct="1">
              <a:lnSpc>
                <a:spcPct val="80000"/>
              </a:lnSpc>
            </a:pPr>
            <a:endParaRPr lang="en-US" sz="1600" b="1" dirty="0" smtClean="0"/>
          </a:p>
          <a:p>
            <a:pPr algn="l" eaLnBrk="1" hangingPunct="1">
              <a:lnSpc>
                <a:spcPct val="80000"/>
              </a:lnSpc>
            </a:pPr>
            <a:endParaRPr lang="en-US" sz="1600" b="1" dirty="0" smtClean="0"/>
          </a:p>
          <a:p>
            <a:pPr algn="l" eaLnBrk="1" hangingPunct="1">
              <a:lnSpc>
                <a:spcPct val="80000"/>
              </a:lnSpc>
            </a:pPr>
            <a:r>
              <a:rPr lang="en-US" sz="2000" b="1" dirty="0" smtClean="0">
                <a:solidFill>
                  <a:schemeClr val="tx1"/>
                </a:solidFill>
              </a:rPr>
              <a:t>University of Pittsburgh</a:t>
            </a:r>
          </a:p>
          <a:p>
            <a:pPr algn="l" eaLnBrk="1" hangingPunct="1">
              <a:lnSpc>
                <a:spcPct val="80000"/>
              </a:lnSpc>
            </a:pPr>
            <a:r>
              <a:rPr lang="en-US" sz="2000" b="1" dirty="0" smtClean="0">
                <a:solidFill>
                  <a:srgbClr val="0066FF"/>
                </a:solidFill>
              </a:rPr>
              <a:t>Northwestern University</a:t>
            </a:r>
          </a:p>
          <a:p>
            <a:pPr algn="l" eaLnBrk="1" hangingPunct="1">
              <a:lnSpc>
                <a:spcPct val="80000"/>
              </a:lnSpc>
            </a:pPr>
            <a:r>
              <a:rPr lang="en-US" sz="2000" b="1" dirty="0" smtClean="0">
                <a:solidFill>
                  <a:srgbClr val="FF3300"/>
                </a:solidFill>
              </a:rPr>
              <a:t>Sandia National Labs</a:t>
            </a:r>
          </a:p>
          <a:p>
            <a:pPr algn="l" eaLnBrk="1" hangingPunct="1">
              <a:lnSpc>
                <a:spcPct val="80000"/>
              </a:lnSpc>
            </a:pPr>
            <a:r>
              <a:rPr lang="en-US" sz="2000" b="1" dirty="0" smtClean="0">
                <a:solidFill>
                  <a:srgbClr val="FF9900"/>
                </a:solidFill>
              </a:rPr>
              <a:t>University of New Mexico</a:t>
            </a:r>
            <a:r>
              <a:rPr lang="en-US" sz="2000" b="1" dirty="0" smtClean="0"/>
              <a:t> </a:t>
            </a:r>
          </a:p>
        </p:txBody>
      </p:sp>
      <p:pic>
        <p:nvPicPr>
          <p:cNvPr id="3077" name="Picture 10" descr="http://www.v3vee.org/images/palacios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62700" y="2014538"/>
            <a:ext cx="2400300" cy="23288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5"/>
          <p:cNvPicPr/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1459230" y="6045200"/>
            <a:ext cx="853440" cy="812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Picture 6"/>
          <p:cNvPicPr/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5759450" y="6197600"/>
            <a:ext cx="1485900" cy="571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Picture 7"/>
          <p:cNvPicPr/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7562850" y="6007100"/>
            <a:ext cx="1511300" cy="876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Picture 8"/>
          <p:cNvPicPr/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4311650" y="6045200"/>
            <a:ext cx="825500" cy="825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" name="Picture 9" descr="UNM Logo.pdf"/>
          <p:cNvPicPr/>
          <p:nvPr/>
        </p:nvPicPr>
        <mc:AlternateContent xmlns:mc="http://schemas.openxmlformats.org/markup-compatibility/2006">
          <mc:Choice xmlns:ma="http://schemas.microsoft.com/office/mac/drawingml/2008/main" xmlns:mv="urn:schemas-microsoft-com:mac:vml" xmlns="" Requires="ma">
            <p:blipFill>
              <a:blip r:embed="rId9"/>
              <a:stretch>
                <a:fillRect/>
              </a:stretch>
            </p:blipFill>
          </mc:Choice>
          <mc:Fallback>
            <p:blipFill>
              <a:blip r:embed="rId10"/>
              <a:stretch>
                <a:fillRect/>
              </a:stretch>
            </p:blipFill>
          </mc:Fallback>
        </mc:AlternateContent>
        <p:spPr>
          <a:xfrm>
            <a:off x="2863850" y="6083300"/>
            <a:ext cx="914400" cy="685800"/>
          </a:xfrm>
          <a:prstGeom prst="rect">
            <a:avLst/>
          </a:prstGeom>
        </p:spPr>
      </p:pic>
      <p:pic>
        <p:nvPicPr>
          <p:cNvPr id="11" name="Picture 10"/>
          <p:cNvPicPr/>
          <p:nvPr/>
        </p:nvPicPr>
        <p:blipFill>
          <a:blip r:embed="rId11"/>
          <a:srcRect/>
          <a:stretch>
            <a:fillRect/>
          </a:stretch>
        </p:blipFill>
        <p:spPr bwMode="auto">
          <a:xfrm>
            <a:off x="152400" y="6083300"/>
            <a:ext cx="777875" cy="774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3470628783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b="1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fld id="{36B271DB-A23E-4E64-A366-A1181EE884DA}" type="slidenum">
              <a:rPr lang="en-US" b="0"/>
              <a:pPr eaLnBrk="1" hangingPunct="1"/>
              <a:t>2</a:t>
            </a:fld>
            <a:endParaRPr lang="en-US" b="0"/>
          </a:p>
        </p:txBody>
      </p:sp>
      <p:sp>
        <p:nvSpPr>
          <p:cNvPr id="4099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Summary</a:t>
            </a:r>
          </a:p>
        </p:txBody>
      </p:sp>
      <p:sp>
        <p:nvSpPr>
          <p:cNvPr id="410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77800" y="1549400"/>
            <a:ext cx="8686800" cy="5143500"/>
          </a:xfrm>
        </p:spPr>
        <p:txBody>
          <a:bodyPr>
            <a:normAutofit fontScale="92500" lnSpcReduction="20000"/>
          </a:bodyPr>
          <a:lstStyle/>
          <a:p>
            <a:pPr eaLnBrk="1" hangingPunct="1"/>
            <a:r>
              <a:rPr lang="en-US" sz="2800" dirty="0" smtClean="0">
                <a:solidFill>
                  <a:srgbClr val="003FFF"/>
                </a:solidFill>
              </a:rPr>
              <a:t>Palacios </a:t>
            </a:r>
          </a:p>
          <a:p>
            <a:pPr lvl="1" eaLnBrk="1" hangingPunct="1"/>
            <a:r>
              <a:rPr lang="en-US" sz="2400" dirty="0" smtClean="0">
                <a:solidFill>
                  <a:srgbClr val="FF4300"/>
                </a:solidFill>
              </a:rPr>
              <a:t>First</a:t>
            </a:r>
            <a:r>
              <a:rPr lang="en-US" sz="2400" dirty="0" smtClean="0"/>
              <a:t> VMM for scalable HPC</a:t>
            </a:r>
          </a:p>
          <a:p>
            <a:pPr lvl="1" eaLnBrk="1" hangingPunct="1"/>
            <a:r>
              <a:rPr lang="en-US" sz="2400" b="1" dirty="0" smtClean="0">
                <a:solidFill>
                  <a:srgbClr val="003FFF"/>
                </a:solidFill>
              </a:rPr>
              <a:t>Open Source and available</a:t>
            </a:r>
          </a:p>
          <a:p>
            <a:pPr eaLnBrk="1" hangingPunct="1"/>
            <a:r>
              <a:rPr lang="en-US" sz="2800" dirty="0" smtClean="0">
                <a:solidFill>
                  <a:srgbClr val="003FFF"/>
                </a:solidFill>
              </a:rPr>
              <a:t>Kitten </a:t>
            </a:r>
          </a:p>
          <a:p>
            <a:pPr lvl="1" eaLnBrk="1" hangingPunct="1"/>
            <a:r>
              <a:rPr lang="en-US" sz="2400" dirty="0" smtClean="0">
                <a:solidFill>
                  <a:srgbClr val="FF0000"/>
                </a:solidFill>
              </a:rPr>
              <a:t>First </a:t>
            </a:r>
            <a:r>
              <a:rPr lang="en-US" sz="2400" dirty="0"/>
              <a:t>o</a:t>
            </a:r>
            <a:r>
              <a:rPr lang="en-US" sz="2400" dirty="0" smtClean="0"/>
              <a:t>pen source Lightweight Kernel for High Performance Computing (HPC)</a:t>
            </a:r>
          </a:p>
          <a:p>
            <a:pPr lvl="1" eaLnBrk="1" hangingPunct="1"/>
            <a:r>
              <a:rPr lang="en-US" sz="2400" b="1" dirty="0" smtClean="0">
                <a:solidFill>
                  <a:srgbClr val="003FFF"/>
                </a:solidFill>
              </a:rPr>
              <a:t>Open Source and </a:t>
            </a:r>
            <a:r>
              <a:rPr lang="en-US" sz="2400" b="1" dirty="0" smtClean="0">
                <a:solidFill>
                  <a:srgbClr val="003FFF"/>
                </a:solidFill>
              </a:rPr>
              <a:t>available</a:t>
            </a:r>
          </a:p>
          <a:p>
            <a:pPr lvl="1" eaLnBrk="1" hangingPunct="1"/>
            <a:endParaRPr lang="en-US" i="1" dirty="0" smtClean="0">
              <a:latin typeface="Arial" pitchFamily="34" charset="0"/>
              <a:cs typeface="Arial" pitchFamily="34" charset="0"/>
            </a:endParaRPr>
          </a:p>
          <a:p>
            <a:r>
              <a:rPr lang="en-US" sz="1900" i="1" dirty="0" smtClean="0">
                <a:latin typeface="Arial" pitchFamily="34" charset="0"/>
                <a:cs typeface="Arial" pitchFamily="34" charset="0"/>
              </a:rPr>
              <a:t>Palacios</a:t>
            </a:r>
            <a:r>
              <a:rPr lang="en-US" sz="1900" i="1" dirty="0">
                <a:latin typeface="Arial" pitchFamily="34" charset="0"/>
                <a:cs typeface="Arial" pitchFamily="34" charset="0"/>
              </a:rPr>
              <a:t>: A New Open Source Virtual Machine Monitor for Scalable High Performance Computing</a:t>
            </a:r>
            <a:r>
              <a:rPr lang="en-US" sz="1900" dirty="0">
                <a:latin typeface="Arial" pitchFamily="34" charset="0"/>
                <a:cs typeface="Arial" pitchFamily="34" charset="0"/>
              </a:rPr>
              <a:t>,  Lange, et al (IPDPS 2010)</a:t>
            </a:r>
            <a:endParaRPr lang="en-US" sz="1900" dirty="0">
              <a:solidFill>
                <a:srgbClr val="003FFF"/>
              </a:solidFill>
              <a:latin typeface="Arial" pitchFamily="34" charset="0"/>
              <a:cs typeface="Arial" pitchFamily="34" charset="0"/>
            </a:endParaRPr>
          </a:p>
          <a:p>
            <a:pPr lvl="1" eaLnBrk="1" hangingPunct="1"/>
            <a:endParaRPr lang="en-US" sz="2400" dirty="0" smtClean="0">
              <a:solidFill>
                <a:srgbClr val="003FFF"/>
              </a:solidFill>
            </a:endParaRPr>
          </a:p>
          <a:p>
            <a:pPr eaLnBrk="1" hangingPunct="1"/>
            <a:r>
              <a:rPr lang="en-US" sz="2800" dirty="0" smtClean="0">
                <a:solidFill>
                  <a:srgbClr val="0066FF"/>
                </a:solidFill>
              </a:rPr>
              <a:t>HPC </a:t>
            </a:r>
            <a:r>
              <a:rPr lang="en-US" sz="2800" dirty="0" smtClean="0">
                <a:solidFill>
                  <a:srgbClr val="0066FF"/>
                </a:solidFill>
              </a:rPr>
              <a:t>virtualization </a:t>
            </a:r>
            <a:r>
              <a:rPr lang="en-US" sz="2800" dirty="0" smtClean="0">
                <a:solidFill>
                  <a:srgbClr val="0066FF"/>
                </a:solidFill>
              </a:rPr>
              <a:t>at </a:t>
            </a:r>
            <a:r>
              <a:rPr lang="en-US" sz="2800" dirty="0" smtClean="0">
                <a:solidFill>
                  <a:srgbClr val="0066FF"/>
                </a:solidFill>
              </a:rPr>
              <a:t>scale</a:t>
            </a:r>
          </a:p>
          <a:p>
            <a:pPr lvl="1" eaLnBrk="1" hangingPunct="1"/>
            <a:r>
              <a:rPr lang="en-US" sz="2400" dirty="0" smtClean="0">
                <a:solidFill>
                  <a:srgbClr val="FF4300"/>
                </a:solidFill>
              </a:rPr>
              <a:t>Performance within </a:t>
            </a:r>
            <a:r>
              <a:rPr lang="en-US" sz="2400" dirty="0" smtClean="0">
                <a:solidFill>
                  <a:srgbClr val="FF4300"/>
                </a:solidFill>
              </a:rPr>
              <a:t>3% </a:t>
            </a:r>
            <a:r>
              <a:rPr lang="en-US" sz="2400" dirty="0" smtClean="0">
                <a:solidFill>
                  <a:srgbClr val="FF4300"/>
                </a:solidFill>
              </a:rPr>
              <a:t>of native</a:t>
            </a:r>
          </a:p>
          <a:p>
            <a:pPr lvl="1" eaLnBrk="1" hangingPunct="1"/>
            <a:r>
              <a:rPr lang="en-US" sz="2400" dirty="0" smtClean="0">
                <a:solidFill>
                  <a:srgbClr val="0000FF"/>
                </a:solidFill>
              </a:rPr>
              <a:t>Large </a:t>
            </a:r>
            <a:r>
              <a:rPr lang="en-US" sz="2400" dirty="0" smtClean="0">
                <a:solidFill>
                  <a:srgbClr val="0000FF"/>
                </a:solidFill>
              </a:rPr>
              <a:t>scale study of </a:t>
            </a:r>
            <a:r>
              <a:rPr lang="en-US" sz="2400" dirty="0" smtClean="0">
                <a:solidFill>
                  <a:srgbClr val="0000FF"/>
                </a:solidFill>
              </a:rPr>
              <a:t>virtualization (4096 nodes)</a:t>
            </a:r>
            <a:endParaRPr lang="en-US" sz="2400" dirty="0">
              <a:solidFill>
                <a:srgbClr val="0000FF"/>
              </a:solidFill>
            </a:endParaRPr>
          </a:p>
          <a:p>
            <a:pPr lvl="1"/>
            <a:endParaRPr lang="en-US" sz="1900" b="1" dirty="0" smtClean="0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398183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Outline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>
                <a:solidFill>
                  <a:srgbClr val="3333FF"/>
                </a:solidFill>
              </a:rPr>
              <a:t>Palacios and Kitten</a:t>
            </a:r>
          </a:p>
          <a:p>
            <a:pPr lvl="1"/>
            <a:r>
              <a:rPr lang="en-US" dirty="0" smtClean="0"/>
              <a:t>VMM/OS for HPC virtualization</a:t>
            </a:r>
            <a:endParaRPr lang="en-US" dirty="0"/>
          </a:p>
          <a:p>
            <a:r>
              <a:rPr lang="en-US" dirty="0" smtClean="0">
                <a:solidFill>
                  <a:srgbClr val="3333FF"/>
                </a:solidFill>
              </a:rPr>
              <a:t>Large scale test</a:t>
            </a:r>
          </a:p>
          <a:p>
            <a:pPr lvl="1"/>
            <a:r>
              <a:rPr lang="en-US" dirty="0" smtClean="0"/>
              <a:t>Parallel apps running on supercomputer</a:t>
            </a:r>
            <a:endParaRPr lang="en-US" dirty="0"/>
          </a:p>
          <a:p>
            <a:r>
              <a:rPr lang="en-US" dirty="0" smtClean="0">
                <a:solidFill>
                  <a:srgbClr val="3333FF"/>
                </a:solidFill>
              </a:rPr>
              <a:t>Minimal overhead techniques</a:t>
            </a:r>
            <a:endParaRPr lang="en-US" dirty="0" smtClean="0">
              <a:solidFill>
                <a:srgbClr val="3333FF"/>
              </a:solidFill>
            </a:endParaRPr>
          </a:p>
          <a:p>
            <a:pPr lvl="1"/>
            <a:r>
              <a:rPr lang="en-US" dirty="0" err="1" smtClean="0"/>
              <a:t>Passthrough</a:t>
            </a:r>
            <a:r>
              <a:rPr lang="en-US" dirty="0" smtClean="0"/>
              <a:t> I/O</a:t>
            </a:r>
          </a:p>
          <a:p>
            <a:pPr lvl="1"/>
            <a:r>
              <a:rPr lang="en-US" dirty="0" smtClean="0"/>
              <a:t>Virtual Paging</a:t>
            </a:r>
            <a:endParaRPr lang="en-US" dirty="0"/>
          </a:p>
          <a:p>
            <a:pPr lvl="1"/>
            <a:r>
              <a:rPr lang="en-US" dirty="0" smtClean="0"/>
              <a:t>Controlled Preemption</a:t>
            </a:r>
          </a:p>
        </p:txBody>
      </p:sp>
    </p:spTree>
    <p:extLst>
      <p:ext uri="{BB962C8B-B14F-4D97-AF65-F5344CB8AC3E}">
        <p14:creationId xmlns:p14="http://schemas.microsoft.com/office/powerpoint/2010/main" val="5507166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AF3C1C-EF54-4127-89CD-9281C5E9D103}" type="slidenum">
              <a:rPr lang="en-US"/>
              <a:pPr/>
              <a:t>4</a:t>
            </a:fld>
            <a:endParaRPr lang="en-US"/>
          </a:p>
        </p:txBody>
      </p:sp>
      <p:sp>
        <p:nvSpPr>
          <p:cNvPr id="47104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Virtualization in HPC</a:t>
            </a:r>
          </a:p>
        </p:txBody>
      </p:sp>
      <p:sp>
        <p:nvSpPr>
          <p:cNvPr id="47104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600200"/>
            <a:ext cx="8229600" cy="5257800"/>
          </a:xfrm>
        </p:spPr>
        <p:txBody>
          <a:bodyPr>
            <a:normAutofit/>
          </a:bodyPr>
          <a:lstStyle/>
          <a:p>
            <a:pPr>
              <a:lnSpc>
                <a:spcPct val="80000"/>
              </a:lnSpc>
            </a:pPr>
            <a:r>
              <a:rPr lang="en-US" dirty="0" smtClean="0"/>
              <a:t>Virtualization benefits applied to HPC</a:t>
            </a:r>
            <a:endParaRPr lang="en-US" dirty="0" smtClean="0"/>
          </a:p>
          <a:p>
            <a:pPr lvl="1">
              <a:lnSpc>
                <a:spcPct val="80000"/>
              </a:lnSpc>
            </a:pPr>
            <a:r>
              <a:rPr lang="en-US" dirty="0" smtClean="0">
                <a:solidFill>
                  <a:srgbClr val="3333FF"/>
                </a:solidFill>
              </a:rPr>
              <a:t>Fault tolerance </a:t>
            </a:r>
            <a:endParaRPr lang="en-US" dirty="0">
              <a:solidFill>
                <a:srgbClr val="3333FF"/>
              </a:solidFill>
            </a:endParaRPr>
          </a:p>
          <a:p>
            <a:pPr lvl="1">
              <a:lnSpc>
                <a:spcPct val="80000"/>
              </a:lnSpc>
            </a:pPr>
            <a:r>
              <a:rPr lang="en-US" dirty="0" smtClean="0">
                <a:solidFill>
                  <a:srgbClr val="3333FF"/>
                </a:solidFill>
              </a:rPr>
              <a:t>Broader </a:t>
            </a:r>
            <a:r>
              <a:rPr lang="en-US" dirty="0" smtClean="0">
                <a:solidFill>
                  <a:srgbClr val="3333FF"/>
                </a:solidFill>
              </a:rPr>
              <a:t>usage </a:t>
            </a:r>
            <a:r>
              <a:rPr lang="en-US" dirty="0" smtClean="0"/>
              <a:t>for legacy applications</a:t>
            </a:r>
            <a:endParaRPr lang="en-US" dirty="0"/>
          </a:p>
          <a:p>
            <a:pPr lvl="1">
              <a:lnSpc>
                <a:spcPct val="80000"/>
              </a:lnSpc>
            </a:pPr>
            <a:r>
              <a:rPr lang="en-US" dirty="0" err="1" smtClean="0">
                <a:solidFill>
                  <a:srgbClr val="3333FF"/>
                </a:solidFill>
              </a:rPr>
              <a:t>Testbed</a:t>
            </a:r>
            <a:r>
              <a:rPr lang="en-US" dirty="0" err="1" smtClean="0">
                <a:solidFill>
                  <a:srgbClr val="3333FF"/>
                </a:solidFill>
              </a:rPr>
              <a:t>s</a:t>
            </a:r>
            <a:r>
              <a:rPr lang="en-US" dirty="0" smtClean="0">
                <a:solidFill>
                  <a:srgbClr val="3333FF"/>
                </a:solidFill>
              </a:rPr>
              <a:t> </a:t>
            </a:r>
            <a:r>
              <a:rPr lang="en-US" dirty="0" smtClean="0"/>
              <a:t>for future </a:t>
            </a:r>
            <a:r>
              <a:rPr lang="en-US" dirty="0" err="1" smtClean="0"/>
              <a:t>exascale</a:t>
            </a:r>
            <a:r>
              <a:rPr lang="en-US" dirty="0" smtClean="0"/>
              <a:t> systems</a:t>
            </a:r>
            <a:endParaRPr lang="en-US" dirty="0"/>
          </a:p>
          <a:p>
            <a:pPr marL="457200" lvl="1" indent="0">
              <a:lnSpc>
                <a:spcPct val="80000"/>
              </a:lnSpc>
              <a:buNone/>
            </a:pPr>
            <a:endParaRPr lang="en-US" sz="2400" dirty="0" smtClean="0"/>
          </a:p>
          <a:p>
            <a:pPr>
              <a:lnSpc>
                <a:spcPct val="80000"/>
              </a:lnSpc>
            </a:pPr>
            <a:endParaRPr lang="en-US" sz="2400" dirty="0" smtClean="0">
              <a:solidFill>
                <a:srgbClr val="0000FF"/>
              </a:solidFill>
            </a:endParaRPr>
          </a:p>
          <a:p>
            <a:pPr>
              <a:lnSpc>
                <a:spcPct val="80000"/>
              </a:lnSpc>
            </a:pPr>
            <a:r>
              <a:rPr lang="en-US" sz="2800" dirty="0" smtClean="0">
                <a:solidFill>
                  <a:srgbClr val="0000FF"/>
                </a:solidFill>
              </a:rPr>
              <a:t>DOE </a:t>
            </a:r>
            <a:r>
              <a:rPr lang="en-US" sz="2800" dirty="0">
                <a:solidFill>
                  <a:srgbClr val="0000FF"/>
                </a:solidFill>
              </a:rPr>
              <a:t>X-Stack </a:t>
            </a:r>
            <a:r>
              <a:rPr lang="en-US" sz="2800" dirty="0" smtClean="0">
                <a:solidFill>
                  <a:srgbClr val="0000FF"/>
                </a:solidFill>
              </a:rPr>
              <a:t>project to deploy virtualization on future </a:t>
            </a:r>
            <a:r>
              <a:rPr lang="en-US" sz="2800" dirty="0" err="1" smtClean="0">
                <a:solidFill>
                  <a:srgbClr val="0000FF"/>
                </a:solidFill>
              </a:rPr>
              <a:t>exascale</a:t>
            </a:r>
            <a:r>
              <a:rPr lang="en-US" sz="2800" dirty="0" smtClean="0">
                <a:solidFill>
                  <a:srgbClr val="0000FF"/>
                </a:solidFill>
              </a:rPr>
              <a:t> systems</a:t>
            </a:r>
            <a:endParaRPr lang="en-US" sz="2800" dirty="0">
              <a:solidFill>
                <a:srgbClr val="0000FF"/>
              </a:solidFill>
            </a:endParaRPr>
          </a:p>
          <a:p>
            <a:pPr lvl="1">
              <a:lnSpc>
                <a:spcPct val="80000"/>
              </a:lnSpc>
            </a:pPr>
            <a:r>
              <a:rPr lang="en-US" sz="2000" dirty="0" smtClean="0"/>
              <a:t>UNM, NWU, Pitt, SNL, ORNL</a:t>
            </a:r>
          </a:p>
          <a:p>
            <a:pPr lvl="1">
              <a:lnSpc>
                <a:spcPct val="80000"/>
              </a:lnSpc>
            </a:pPr>
            <a:endParaRPr lang="en-US" sz="2000" dirty="0"/>
          </a:p>
          <a:p>
            <a:pPr>
              <a:lnSpc>
                <a:spcPct val="80000"/>
              </a:lnSpc>
            </a:pPr>
            <a:r>
              <a:rPr lang="en-US" sz="2800" dirty="0">
                <a:solidFill>
                  <a:srgbClr val="FF0000"/>
                </a:solidFill>
              </a:rPr>
              <a:t>Only if it doesn’t degrade performance…</a:t>
            </a:r>
          </a:p>
          <a:p>
            <a:pPr lvl="1">
              <a:lnSpc>
                <a:spcPct val="80000"/>
              </a:lnSpc>
            </a:pPr>
            <a:r>
              <a:rPr lang="en-US" sz="2400" dirty="0"/>
              <a:t>Tightly coupled parallel applications</a:t>
            </a:r>
          </a:p>
          <a:p>
            <a:pPr lvl="1">
              <a:lnSpc>
                <a:spcPct val="80000"/>
              </a:lnSpc>
            </a:pPr>
            <a:r>
              <a:rPr lang="en-US" sz="2400" b="1" dirty="0" err="1"/>
              <a:t>petascale</a:t>
            </a:r>
            <a:r>
              <a:rPr lang="en-US" sz="2400" dirty="0"/>
              <a:t> and soon </a:t>
            </a:r>
            <a:r>
              <a:rPr lang="en-US" sz="2400" b="1" dirty="0" err="1">
                <a:solidFill>
                  <a:srgbClr val="0000FF"/>
                </a:solidFill>
              </a:rPr>
              <a:t>exascale</a:t>
            </a:r>
            <a:endParaRPr lang="en-US" sz="2400" b="1" dirty="0">
              <a:solidFill>
                <a:srgbClr val="0000FF"/>
              </a:solidFill>
            </a:endParaRPr>
          </a:p>
          <a:p>
            <a:pPr>
              <a:lnSpc>
                <a:spcPct val="80000"/>
              </a:lnSpc>
            </a:pP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7718049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3854C3-E663-42DF-9464-254422071A55}" type="slidenum">
              <a:rPr lang="en-US"/>
              <a:pPr/>
              <a:t>5</a:t>
            </a:fld>
            <a:endParaRPr lang="en-US"/>
          </a:p>
        </p:txBody>
      </p:sp>
      <p:pic>
        <p:nvPicPr>
          <p:cNvPr id="48333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1050" y="4559300"/>
            <a:ext cx="7046913" cy="2085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83331" name="Rectangle 3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Palacios VMM</a:t>
            </a:r>
          </a:p>
        </p:txBody>
      </p:sp>
      <p:sp>
        <p:nvSpPr>
          <p:cNvPr id="483332" name="Rectangle 4"/>
          <p:cNvSpPr>
            <a:spLocks noGrp="1" noChangeArrowheads="1"/>
          </p:cNvSpPr>
          <p:nvPr>
            <p:ph type="body" idx="1"/>
          </p:nvPr>
        </p:nvSpPr>
        <p:spPr>
          <a:xfrm>
            <a:off x="228600" y="1600200"/>
            <a:ext cx="8763000" cy="3522663"/>
          </a:xfrm>
        </p:spPr>
        <p:txBody>
          <a:bodyPr/>
          <a:lstStyle/>
          <a:p>
            <a:pPr>
              <a:lnSpc>
                <a:spcPct val="80000"/>
              </a:lnSpc>
            </a:pPr>
            <a:r>
              <a:rPr lang="en-US" sz="2800" dirty="0">
                <a:solidFill>
                  <a:srgbClr val="FF0000"/>
                </a:solidFill>
              </a:rPr>
              <a:t>OS-independent embeddable virtual machine monitor</a:t>
            </a:r>
          </a:p>
          <a:p>
            <a:pPr>
              <a:lnSpc>
                <a:spcPct val="80000"/>
              </a:lnSpc>
            </a:pPr>
            <a:endParaRPr lang="en-US" sz="2400" dirty="0" smtClean="0"/>
          </a:p>
          <a:p>
            <a:pPr>
              <a:lnSpc>
                <a:spcPct val="80000"/>
              </a:lnSpc>
            </a:pPr>
            <a:r>
              <a:rPr lang="en-US" sz="2400" dirty="0" smtClean="0"/>
              <a:t>Open </a:t>
            </a:r>
            <a:r>
              <a:rPr lang="en-US" sz="2400" dirty="0"/>
              <a:t>source and freely available</a:t>
            </a:r>
          </a:p>
          <a:p>
            <a:pPr>
              <a:lnSpc>
                <a:spcPct val="80000"/>
              </a:lnSpc>
            </a:pPr>
            <a:r>
              <a:rPr lang="en-US" sz="2400" dirty="0" smtClean="0"/>
              <a:t>Virtualization </a:t>
            </a:r>
            <a:r>
              <a:rPr lang="en-US" sz="2400" dirty="0"/>
              <a:t>layer for Kitten</a:t>
            </a:r>
          </a:p>
          <a:p>
            <a:pPr lvl="1">
              <a:lnSpc>
                <a:spcPct val="80000"/>
              </a:lnSpc>
            </a:pPr>
            <a:r>
              <a:rPr lang="en-US" sz="2000" dirty="0"/>
              <a:t>Lightweight supercomputing OS from Sandia National Labs</a:t>
            </a:r>
          </a:p>
          <a:p>
            <a:pPr lvl="1">
              <a:lnSpc>
                <a:spcPct val="80000"/>
              </a:lnSpc>
            </a:pPr>
            <a:endParaRPr lang="en-US" sz="2000" dirty="0"/>
          </a:p>
          <a:p>
            <a:pPr>
              <a:lnSpc>
                <a:spcPct val="80000"/>
              </a:lnSpc>
            </a:pPr>
            <a:r>
              <a:rPr lang="en-US" sz="2400" dirty="0">
                <a:solidFill>
                  <a:srgbClr val="003FFF"/>
                </a:solidFill>
              </a:rPr>
              <a:t>Successfully used on supercomputers, clusters (</a:t>
            </a:r>
            <a:r>
              <a:rPr lang="en-US" sz="2400" dirty="0" err="1">
                <a:solidFill>
                  <a:srgbClr val="003FFF"/>
                </a:solidFill>
              </a:rPr>
              <a:t>Infiniband</a:t>
            </a:r>
            <a:r>
              <a:rPr lang="en-US" sz="2400" dirty="0">
                <a:solidFill>
                  <a:srgbClr val="003FFF"/>
                </a:solidFill>
              </a:rPr>
              <a:t> and Ethernet), and servers</a:t>
            </a:r>
          </a:p>
        </p:txBody>
      </p:sp>
      <p:sp>
        <p:nvSpPr>
          <p:cNvPr id="483333" name="Rectangle 5"/>
          <p:cNvSpPr>
            <a:spLocks noChangeArrowheads="1"/>
          </p:cNvSpPr>
          <p:nvPr/>
        </p:nvSpPr>
        <p:spPr bwMode="auto">
          <a:xfrm>
            <a:off x="2149475" y="6359525"/>
            <a:ext cx="3460750" cy="3111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lvl="1">
              <a:lnSpc>
                <a:spcPct val="80000"/>
              </a:lnSpc>
              <a:spcBef>
                <a:spcPct val="20000"/>
              </a:spcBef>
            </a:pPr>
            <a:r>
              <a:rPr lang="en-US" b="0">
                <a:solidFill>
                  <a:srgbClr val="0066FF"/>
                </a:solidFill>
              </a:rPr>
              <a:t>http://www.v3vee.org/palacios</a:t>
            </a:r>
          </a:p>
        </p:txBody>
      </p:sp>
    </p:spTree>
    <p:extLst>
      <p:ext uri="{BB962C8B-B14F-4D97-AF65-F5344CB8AC3E}">
        <p14:creationId xmlns:p14="http://schemas.microsoft.com/office/powerpoint/2010/main" val="3882894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Slide Number Placeholder 3"/>
          <p:cNvSpPr>
            <a:spLocks noGrp="1"/>
          </p:cNvSpPr>
          <p:nvPr>
            <p:ph type="sldNum" sz="quarter" idx="12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b="1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fld id="{C2D1A8EF-2102-4555-8F06-3E187C59E94B}" type="slidenum">
              <a:rPr lang="en-US" b="0"/>
              <a:pPr eaLnBrk="1" hangingPunct="1"/>
              <a:t>6</a:t>
            </a:fld>
            <a:endParaRPr lang="en-US" b="0"/>
          </a:p>
        </p:txBody>
      </p:sp>
      <p:pic>
        <p:nvPicPr>
          <p:cNvPr id="15363" name="Picture 7" descr="kitten1_black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43613" y="814388"/>
            <a:ext cx="3100387" cy="9636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364" name="Title 1"/>
          <p:cNvSpPr>
            <a:spLocks noGrp="1"/>
          </p:cNvSpPr>
          <p:nvPr>
            <p:ph type="title" idx="4294967295"/>
          </p:nvPr>
        </p:nvSpPr>
        <p:spPr>
          <a:xfrm>
            <a:off x="-469900" y="0"/>
            <a:ext cx="8229600" cy="1143000"/>
          </a:xfrm>
        </p:spPr>
        <p:txBody>
          <a:bodyPr/>
          <a:lstStyle/>
          <a:p>
            <a:pPr eaLnBrk="1" hangingPunct="1"/>
            <a:r>
              <a:rPr lang="en-US" smtClean="0"/>
              <a:t>Kitten: An Open Source LWK</a:t>
            </a:r>
          </a:p>
        </p:txBody>
      </p:sp>
      <p:sp>
        <p:nvSpPr>
          <p:cNvPr id="15365" name="Content Placeholder 2"/>
          <p:cNvSpPr>
            <a:spLocks noGrp="1"/>
          </p:cNvSpPr>
          <p:nvPr>
            <p:ph idx="4294967295"/>
          </p:nvPr>
        </p:nvSpPr>
        <p:spPr>
          <a:xfrm>
            <a:off x="241300" y="1417638"/>
            <a:ext cx="8610600" cy="4640262"/>
          </a:xfrm>
        </p:spPr>
        <p:txBody>
          <a:bodyPr>
            <a:normAutofit/>
          </a:bodyPr>
          <a:lstStyle/>
          <a:p>
            <a:pPr eaLnBrk="1" hangingPunct="1"/>
            <a:r>
              <a:rPr lang="en-US" sz="2800" dirty="0" smtClean="0"/>
              <a:t>Better match for user expectations</a:t>
            </a:r>
          </a:p>
          <a:p>
            <a:pPr lvl="1" eaLnBrk="1" hangingPunct="1"/>
            <a:r>
              <a:rPr lang="en-US" sz="2400" dirty="0" smtClean="0"/>
              <a:t>Provides mostly Linux-compatible user environment</a:t>
            </a:r>
          </a:p>
          <a:p>
            <a:pPr lvl="2" eaLnBrk="1" hangingPunct="1"/>
            <a:r>
              <a:rPr lang="en-US" sz="2000" dirty="0" smtClean="0"/>
              <a:t>Including threading</a:t>
            </a:r>
          </a:p>
          <a:p>
            <a:pPr lvl="1" eaLnBrk="1" hangingPunct="1"/>
            <a:r>
              <a:rPr lang="en-US" sz="2400" dirty="0" smtClean="0"/>
              <a:t>Supports unmodified compiler </a:t>
            </a:r>
            <a:r>
              <a:rPr lang="en-US" sz="2400" dirty="0" err="1" smtClean="0"/>
              <a:t>toolchains</a:t>
            </a:r>
            <a:r>
              <a:rPr lang="en-US" sz="2400" dirty="0" smtClean="0"/>
              <a:t> and ELF </a:t>
            </a:r>
            <a:r>
              <a:rPr lang="en-US" sz="2400" dirty="0" err="1" smtClean="0"/>
              <a:t>executables</a:t>
            </a:r>
            <a:endParaRPr lang="en-US" sz="2400" dirty="0" smtClean="0"/>
          </a:p>
          <a:p>
            <a:pPr eaLnBrk="1" hangingPunct="1"/>
            <a:r>
              <a:rPr lang="en-US" sz="2800" dirty="0" smtClean="0"/>
              <a:t>Better match vendor expectations</a:t>
            </a:r>
          </a:p>
          <a:p>
            <a:pPr lvl="1" eaLnBrk="1" hangingPunct="1"/>
            <a:r>
              <a:rPr lang="en-US" sz="2400" dirty="0" smtClean="0"/>
              <a:t>Modern code-base with familiar Linux-like organization</a:t>
            </a:r>
          </a:p>
          <a:p>
            <a:pPr lvl="2" eaLnBrk="1" hangingPunct="1"/>
            <a:r>
              <a:rPr lang="en-US" sz="2000" dirty="0" smtClean="0"/>
              <a:t>Drop-in compatible with Linux </a:t>
            </a:r>
          </a:p>
          <a:p>
            <a:pPr lvl="1" eaLnBrk="1" hangingPunct="1"/>
            <a:r>
              <a:rPr lang="en-US" sz="2400" dirty="0" err="1" smtClean="0"/>
              <a:t>Infiniband</a:t>
            </a:r>
            <a:r>
              <a:rPr lang="en-US" sz="2400" dirty="0" smtClean="0"/>
              <a:t> support </a:t>
            </a:r>
          </a:p>
          <a:p>
            <a:pPr eaLnBrk="1" hangingPunct="1"/>
            <a:endParaRPr lang="en-US" sz="2800" dirty="0" smtClean="0">
              <a:solidFill>
                <a:srgbClr val="FF3300"/>
              </a:solidFill>
            </a:endParaRPr>
          </a:p>
        </p:txBody>
      </p:sp>
      <p:sp>
        <p:nvSpPr>
          <p:cNvPr id="15366" name="Rectangle 5"/>
          <p:cNvSpPr>
            <a:spLocks noChangeArrowheads="1"/>
          </p:cNvSpPr>
          <p:nvPr/>
        </p:nvSpPr>
        <p:spPr bwMode="auto">
          <a:xfrm>
            <a:off x="-228600" y="6096000"/>
            <a:ext cx="6197600" cy="76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algn="ctr">
              <a:spcBef>
                <a:spcPct val="20000"/>
              </a:spcBef>
            </a:pPr>
            <a:r>
              <a:rPr lang="en-US" sz="2800" b="0" dirty="0">
                <a:solidFill>
                  <a:srgbClr val="003FFF"/>
                </a:solidFill>
              </a:rPr>
              <a:t>http://code.google.com/p/kitten/</a:t>
            </a:r>
            <a:endParaRPr lang="en-US" sz="2800" dirty="0">
              <a:solidFill>
                <a:srgbClr val="003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282025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b="1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fld id="{9D655EF2-9484-42FB-85FF-525D96080235}" type="slidenum">
              <a:rPr lang="en-US" b="0"/>
              <a:pPr eaLnBrk="1" hangingPunct="1"/>
              <a:t>7</a:t>
            </a:fld>
            <a:endParaRPr lang="en-US" b="0"/>
          </a:p>
        </p:txBody>
      </p:sp>
      <p:sp>
        <p:nvSpPr>
          <p:cNvPr id="14339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HPC Performance Evaluation</a:t>
            </a:r>
          </a:p>
        </p:txBody>
      </p:sp>
      <p:sp>
        <p:nvSpPr>
          <p:cNvPr id="14340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sz="2400" dirty="0" smtClean="0">
                <a:solidFill>
                  <a:srgbClr val="FF4300"/>
                </a:solidFill>
              </a:rPr>
              <a:t>Virtualization is useful for HPC, but…</a:t>
            </a:r>
          </a:p>
          <a:p>
            <a:pPr lvl="1" eaLnBrk="1" hangingPunct="1">
              <a:buFontTx/>
              <a:buNone/>
            </a:pPr>
            <a:r>
              <a:rPr lang="en-US" sz="2000" dirty="0" smtClean="0">
                <a:solidFill>
                  <a:srgbClr val="FF4300"/>
                </a:solidFill>
              </a:rPr>
              <a:t>Only if it doesn’t hurt performance</a:t>
            </a:r>
          </a:p>
          <a:p>
            <a:pPr eaLnBrk="1" hangingPunct="1"/>
            <a:r>
              <a:rPr lang="en-US" dirty="0" smtClean="0"/>
              <a:t>Virtualized </a:t>
            </a:r>
            <a:r>
              <a:rPr lang="en-US" dirty="0" err="1" smtClean="0"/>
              <a:t>RedStorm</a:t>
            </a:r>
            <a:r>
              <a:rPr lang="en-US" dirty="0" smtClean="0"/>
              <a:t> with Palacios</a:t>
            </a:r>
          </a:p>
          <a:p>
            <a:pPr lvl="1" eaLnBrk="1" hangingPunct="1"/>
            <a:r>
              <a:rPr lang="en-US" dirty="0" smtClean="0"/>
              <a:t>Evaluated with Sandia’s system evaluation benchmarks </a:t>
            </a:r>
          </a:p>
          <a:p>
            <a:pPr lvl="1" eaLnBrk="1" hangingPunct="1"/>
            <a:endParaRPr lang="en-US" dirty="0" smtClean="0"/>
          </a:p>
        </p:txBody>
      </p:sp>
      <p:pic>
        <p:nvPicPr>
          <p:cNvPr id="14341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10200" y="4038600"/>
            <a:ext cx="3552825" cy="2371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342" name="Rectangle 5"/>
          <p:cNvSpPr>
            <a:spLocks noChangeArrowheads="1"/>
          </p:cNvSpPr>
          <p:nvPr/>
        </p:nvSpPr>
        <p:spPr bwMode="auto">
          <a:xfrm>
            <a:off x="3048000" y="4038600"/>
            <a:ext cx="2095500" cy="23083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r"/>
            <a:endParaRPr lang="en-US" sz="2400" dirty="0">
              <a:solidFill>
                <a:srgbClr val="003FFF"/>
              </a:solidFill>
            </a:endParaRPr>
          </a:p>
          <a:p>
            <a:pPr algn="r"/>
            <a:r>
              <a:rPr lang="en-US" sz="2400" b="0" dirty="0">
                <a:solidFill>
                  <a:srgbClr val="003FFF"/>
                </a:solidFill>
              </a:rPr>
              <a:t>Cray XT3</a:t>
            </a:r>
          </a:p>
          <a:p>
            <a:pPr algn="r"/>
            <a:r>
              <a:rPr lang="en-US" sz="2400" b="0" dirty="0">
                <a:solidFill>
                  <a:srgbClr val="003FFF"/>
                </a:solidFill>
              </a:rPr>
              <a:t>38208 cores</a:t>
            </a:r>
            <a:endParaRPr lang="en-US" sz="2400" dirty="0">
              <a:solidFill>
                <a:srgbClr val="003FFF"/>
              </a:solidFill>
            </a:endParaRPr>
          </a:p>
          <a:p>
            <a:pPr algn="r"/>
            <a:r>
              <a:rPr lang="en-US" sz="2400" b="0" dirty="0">
                <a:solidFill>
                  <a:srgbClr val="003FFF"/>
                </a:solidFill>
              </a:rPr>
              <a:t>~3500 </a:t>
            </a:r>
            <a:r>
              <a:rPr lang="en-US" sz="2400" b="0" dirty="0" err="1">
                <a:solidFill>
                  <a:srgbClr val="003FFF"/>
                </a:solidFill>
              </a:rPr>
              <a:t>sq</a:t>
            </a:r>
            <a:r>
              <a:rPr lang="en-US" sz="2400" b="0" dirty="0">
                <a:solidFill>
                  <a:srgbClr val="003FFF"/>
                </a:solidFill>
              </a:rPr>
              <a:t> </a:t>
            </a:r>
            <a:r>
              <a:rPr lang="en-US" sz="2400" b="0" dirty="0" err="1">
                <a:solidFill>
                  <a:srgbClr val="003FFF"/>
                </a:solidFill>
              </a:rPr>
              <a:t>ft</a:t>
            </a:r>
            <a:r>
              <a:rPr lang="en-US" sz="2400" b="0" dirty="0">
                <a:solidFill>
                  <a:srgbClr val="003FFF"/>
                </a:solidFill>
              </a:rPr>
              <a:t> </a:t>
            </a:r>
          </a:p>
          <a:p>
            <a:pPr algn="r"/>
            <a:r>
              <a:rPr lang="en-US" sz="2400" b="0" dirty="0">
                <a:solidFill>
                  <a:srgbClr val="003FFF"/>
                </a:solidFill>
              </a:rPr>
              <a:t>2.5 </a:t>
            </a:r>
            <a:r>
              <a:rPr lang="en-US" sz="2400" b="0" dirty="0" err="1">
                <a:solidFill>
                  <a:srgbClr val="003FFF"/>
                </a:solidFill>
              </a:rPr>
              <a:t>MegaWatts</a:t>
            </a:r>
            <a:endParaRPr lang="en-US" sz="2400" b="0" dirty="0">
              <a:solidFill>
                <a:srgbClr val="003FFF"/>
              </a:solidFill>
            </a:endParaRPr>
          </a:p>
          <a:p>
            <a:pPr algn="r"/>
            <a:r>
              <a:rPr lang="en-US" sz="2400" b="0" dirty="0">
                <a:solidFill>
                  <a:srgbClr val="003FFF"/>
                </a:solidFill>
              </a:rPr>
              <a:t>$90 million</a:t>
            </a:r>
          </a:p>
        </p:txBody>
      </p:sp>
    </p:spTree>
    <p:extLst>
      <p:ext uri="{BB962C8B-B14F-4D97-AF65-F5344CB8AC3E}">
        <p14:creationId xmlns:p14="http://schemas.microsoft.com/office/powerpoint/2010/main" val="19389720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b="1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fld id="{564C398C-E592-4605-8867-5338CCF1B857}" type="slidenum">
              <a:rPr lang="en-US" b="0"/>
              <a:pPr eaLnBrk="1" hangingPunct="1"/>
              <a:t>8</a:t>
            </a:fld>
            <a:endParaRPr lang="en-US" b="0" dirty="0"/>
          </a:p>
        </p:txBody>
      </p:sp>
      <p:pic>
        <p:nvPicPr>
          <p:cNvPr id="18435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0900" y="1285875"/>
            <a:ext cx="7192963" cy="5019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8436" name="Rectangle 3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eaLnBrk="1" hangingPunct="1"/>
            <a:r>
              <a:rPr lang="en-US" sz="4000" dirty="0" smtClean="0"/>
              <a:t>Scalability at Large </a:t>
            </a:r>
            <a:r>
              <a:rPr lang="en-US" sz="4000" dirty="0" smtClean="0"/>
              <a:t>Scale (Weak Scaling)</a:t>
            </a:r>
            <a:r>
              <a:rPr lang="en-US" sz="4000" dirty="0" smtClean="0"/>
              <a:t/>
            </a:r>
            <a:br>
              <a:rPr lang="en-US" sz="4000" dirty="0" smtClean="0"/>
            </a:br>
            <a:r>
              <a:rPr lang="en-US" sz="3200" b="1" dirty="0" smtClean="0"/>
              <a:t>Catamount Guest OS</a:t>
            </a:r>
            <a:endParaRPr lang="en-US" sz="3200" b="1" dirty="0" smtClean="0"/>
          </a:p>
        </p:txBody>
      </p:sp>
      <p:sp>
        <p:nvSpPr>
          <p:cNvPr id="506884" name="Line 4"/>
          <p:cNvSpPr>
            <a:spLocks noChangeShapeType="1"/>
          </p:cNvSpPr>
          <p:nvPr/>
        </p:nvSpPr>
        <p:spPr bwMode="auto">
          <a:xfrm flipV="1">
            <a:off x="6413500" y="3505200"/>
            <a:ext cx="63500" cy="914400"/>
          </a:xfrm>
          <a:prstGeom prst="line">
            <a:avLst/>
          </a:prstGeom>
          <a:noFill/>
          <a:ln w="19050">
            <a:solidFill>
              <a:srgbClr val="FF33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06885" name="Line 5"/>
          <p:cNvSpPr>
            <a:spLocks noChangeShapeType="1"/>
          </p:cNvSpPr>
          <p:nvPr/>
        </p:nvSpPr>
        <p:spPr bwMode="auto">
          <a:xfrm>
            <a:off x="3721100" y="2794000"/>
            <a:ext cx="850900" cy="419100"/>
          </a:xfrm>
          <a:prstGeom prst="line">
            <a:avLst/>
          </a:prstGeom>
          <a:noFill/>
          <a:ln w="19050">
            <a:solidFill>
              <a:srgbClr val="FF33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8439" name="Text Box 6"/>
          <p:cNvSpPr txBox="1">
            <a:spLocks noChangeArrowheads="1"/>
          </p:cNvSpPr>
          <p:nvPr/>
        </p:nvSpPr>
        <p:spPr bwMode="auto">
          <a:xfrm>
            <a:off x="18851" y="6389688"/>
            <a:ext cx="7317068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b="1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r>
              <a:rPr lang="en-US" dirty="0">
                <a:solidFill>
                  <a:srgbClr val="003FFF"/>
                </a:solidFill>
              </a:rPr>
              <a:t>CTH: multi-material, large deformation, strong shockwave </a:t>
            </a:r>
            <a:r>
              <a:rPr lang="en-US" dirty="0" smtClean="0">
                <a:solidFill>
                  <a:srgbClr val="003FFF"/>
                </a:solidFill>
              </a:rPr>
              <a:t>simulation</a:t>
            </a:r>
            <a:endParaRPr lang="en-US" dirty="0">
              <a:solidFill>
                <a:srgbClr val="003FFF"/>
              </a:solidFill>
            </a:endParaRPr>
          </a:p>
        </p:txBody>
      </p:sp>
      <p:sp>
        <p:nvSpPr>
          <p:cNvPr id="506887" name="Text Box 7"/>
          <p:cNvSpPr txBox="1">
            <a:spLocks noChangeArrowheads="1"/>
          </p:cNvSpPr>
          <p:nvPr/>
        </p:nvSpPr>
        <p:spPr bwMode="auto">
          <a:xfrm>
            <a:off x="2447925" y="2590800"/>
            <a:ext cx="1279525" cy="376238"/>
          </a:xfrm>
          <a:prstGeom prst="rect">
            <a:avLst/>
          </a:prstGeom>
          <a:solidFill>
            <a:schemeClr val="bg1"/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 eaLnBrk="0" hangingPunct="0">
              <a:defRPr b="1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r>
              <a:rPr lang="en-US">
                <a:solidFill>
                  <a:srgbClr val="FF3300"/>
                </a:solidFill>
              </a:rPr>
              <a:t>Within 3%</a:t>
            </a:r>
          </a:p>
        </p:txBody>
      </p:sp>
      <p:sp>
        <p:nvSpPr>
          <p:cNvPr id="506888" name="Text Box 8"/>
          <p:cNvSpPr txBox="1">
            <a:spLocks noChangeArrowheads="1"/>
          </p:cNvSpPr>
          <p:nvPr/>
        </p:nvSpPr>
        <p:spPr bwMode="auto">
          <a:xfrm>
            <a:off x="5915025" y="4305300"/>
            <a:ext cx="1006475" cy="376238"/>
          </a:xfrm>
          <a:prstGeom prst="rect">
            <a:avLst/>
          </a:prstGeom>
          <a:solidFill>
            <a:schemeClr val="bg1"/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 eaLnBrk="0" hangingPunct="0">
              <a:defRPr b="1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r>
              <a:rPr lang="en-US">
                <a:solidFill>
                  <a:srgbClr val="FF3300"/>
                </a:solidFill>
              </a:rPr>
              <a:t>Scalable</a:t>
            </a:r>
          </a:p>
        </p:txBody>
      </p:sp>
    </p:spTree>
    <p:extLst>
      <p:ext uri="{BB962C8B-B14F-4D97-AF65-F5344CB8AC3E}">
        <p14:creationId xmlns:p14="http://schemas.microsoft.com/office/powerpoint/2010/main" val="23821946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68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68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68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68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06884" grpId="0" animBg="1"/>
      <p:bldP spid="506885" grpId="0" animBg="1"/>
      <p:bldP spid="506887" grpId="0" animBg="1"/>
      <p:bldP spid="506888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Minimal Overhead Virtualization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 smtClean="0">
                <a:solidFill>
                  <a:srgbClr val="3333FF"/>
                </a:solidFill>
              </a:rPr>
              <a:t>Passthrough</a:t>
            </a:r>
            <a:r>
              <a:rPr lang="en-US" dirty="0" smtClean="0">
                <a:solidFill>
                  <a:srgbClr val="3333FF"/>
                </a:solidFill>
              </a:rPr>
              <a:t> I/O</a:t>
            </a:r>
          </a:p>
          <a:p>
            <a:pPr lvl="1"/>
            <a:r>
              <a:rPr lang="en-US" dirty="0" smtClean="0"/>
              <a:t>Direct I/O access with no virtualization overheads</a:t>
            </a:r>
          </a:p>
          <a:p>
            <a:r>
              <a:rPr lang="en-US" dirty="0" smtClean="0">
                <a:solidFill>
                  <a:srgbClr val="3333FF"/>
                </a:solidFill>
              </a:rPr>
              <a:t>Optimized virtual paging</a:t>
            </a:r>
          </a:p>
          <a:p>
            <a:pPr lvl="1"/>
            <a:r>
              <a:rPr lang="en-US" dirty="0" smtClean="0"/>
              <a:t>Nested and shadow paging optimizations</a:t>
            </a:r>
          </a:p>
          <a:p>
            <a:r>
              <a:rPr lang="en-US" dirty="0" smtClean="0">
                <a:solidFill>
                  <a:srgbClr val="3333FF"/>
                </a:solidFill>
              </a:rPr>
              <a:t>Controlled Preemption</a:t>
            </a:r>
          </a:p>
          <a:p>
            <a:pPr lvl="1"/>
            <a:r>
              <a:rPr lang="en-US" dirty="0" smtClean="0"/>
              <a:t>Host OS noise minimization</a:t>
            </a:r>
          </a:p>
          <a:p>
            <a:pPr lvl="1"/>
            <a:r>
              <a:rPr lang="en-US" sz="2000" i="1" dirty="0"/>
              <a:t>Characterizing application sensitivity to OS interference using kernel-level noise </a:t>
            </a:r>
            <a:r>
              <a:rPr lang="en-US" sz="2000" i="1" dirty="0" smtClean="0"/>
              <a:t>injection, </a:t>
            </a:r>
            <a:r>
              <a:rPr lang="en-US" sz="2000" dirty="0" smtClean="0"/>
              <a:t>Ferreira, et al (Supercomputing 2008)</a:t>
            </a:r>
            <a:endParaRPr lang="en-US" sz="2000" i="1" dirty="0"/>
          </a:p>
        </p:txBody>
      </p:sp>
    </p:spTree>
    <p:extLst>
      <p:ext uri="{BB962C8B-B14F-4D97-AF65-F5344CB8AC3E}">
        <p14:creationId xmlns:p14="http://schemas.microsoft.com/office/powerpoint/2010/main" val="6884465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Passthrough</a:t>
            </a:r>
            <a:r>
              <a:rPr lang="en-US" dirty="0" smtClean="0"/>
              <a:t> I/O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FF0000"/>
                </a:solidFill>
              </a:rPr>
              <a:t>I/O virtualization significantly degrades performance</a:t>
            </a:r>
          </a:p>
          <a:p>
            <a:r>
              <a:rPr lang="en-US" dirty="0" smtClean="0"/>
              <a:t>Mitigated by hardware support</a:t>
            </a:r>
          </a:p>
          <a:p>
            <a:pPr lvl="1"/>
            <a:r>
              <a:rPr lang="en-US" dirty="0" smtClean="0"/>
              <a:t>SRIOV/IOMMUs</a:t>
            </a:r>
          </a:p>
          <a:p>
            <a:endParaRPr lang="en-US" dirty="0"/>
          </a:p>
          <a:p>
            <a:r>
              <a:rPr lang="en-US" dirty="0" smtClean="0">
                <a:solidFill>
                  <a:srgbClr val="3333FF"/>
                </a:solidFill>
              </a:rPr>
              <a:t>In HPC we can do better</a:t>
            </a:r>
          </a:p>
          <a:p>
            <a:pPr lvl="1"/>
            <a:r>
              <a:rPr lang="en-US" dirty="0" err="1" smtClean="0">
                <a:solidFill>
                  <a:srgbClr val="3333FF"/>
                </a:solidFill>
              </a:rPr>
              <a:t>Passthrough</a:t>
            </a:r>
            <a:r>
              <a:rPr lang="en-US" dirty="0" smtClean="0">
                <a:solidFill>
                  <a:srgbClr val="3333FF"/>
                </a:solidFill>
              </a:rPr>
              <a:t> I/O without any translation overhead</a:t>
            </a:r>
            <a:endParaRPr lang="en-US" dirty="0">
              <a:solidFill>
                <a:srgbClr val="3333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882294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Passthrough</a:t>
            </a:r>
            <a:r>
              <a:rPr lang="en-US" dirty="0" smtClean="0"/>
              <a:t> I/O architecture</a:t>
            </a:r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1143000" y="3733800"/>
            <a:ext cx="6248400" cy="6858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Box 4"/>
          <p:cNvSpPr txBox="1"/>
          <p:nvPr/>
        </p:nvSpPr>
        <p:spPr>
          <a:xfrm>
            <a:off x="2702581" y="3892034"/>
            <a:ext cx="147207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Host Memory</a:t>
            </a:r>
            <a:endParaRPr lang="en-US" dirty="0"/>
          </a:p>
        </p:txBody>
      </p:sp>
      <p:sp>
        <p:nvSpPr>
          <p:cNvPr id="6" name="Rectangle 5"/>
          <p:cNvSpPr/>
          <p:nvPr/>
        </p:nvSpPr>
        <p:spPr>
          <a:xfrm>
            <a:off x="2245381" y="2548849"/>
            <a:ext cx="3557130" cy="565666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extBox 6"/>
          <p:cNvSpPr txBox="1"/>
          <p:nvPr/>
        </p:nvSpPr>
        <p:spPr>
          <a:xfrm>
            <a:off x="2438374" y="2647016"/>
            <a:ext cx="158908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Guest Memory</a:t>
            </a:r>
            <a:endParaRPr lang="en-US" dirty="0"/>
          </a:p>
        </p:txBody>
      </p:sp>
      <p:cxnSp>
        <p:nvCxnSpPr>
          <p:cNvPr id="9" name="Straight Connector 8"/>
          <p:cNvCxnSpPr/>
          <p:nvPr/>
        </p:nvCxnSpPr>
        <p:spPr>
          <a:xfrm flipH="1">
            <a:off x="2057400" y="3114515"/>
            <a:ext cx="187981" cy="619285"/>
          </a:xfrm>
          <a:prstGeom prst="line">
            <a:avLst/>
          </a:prstGeom>
          <a:ln w="22225">
            <a:prstDash val="dash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2" name="Straight Connector 11"/>
          <p:cNvCxnSpPr/>
          <p:nvPr/>
        </p:nvCxnSpPr>
        <p:spPr>
          <a:xfrm flipH="1">
            <a:off x="5614530" y="3103252"/>
            <a:ext cx="187981" cy="619285"/>
          </a:xfrm>
          <a:prstGeom prst="line">
            <a:avLst/>
          </a:prstGeom>
          <a:ln w="22225">
            <a:prstDash val="dash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3" name="Rectangle 2"/>
          <p:cNvSpPr/>
          <p:nvPr/>
        </p:nvSpPr>
        <p:spPr>
          <a:xfrm>
            <a:off x="6248400" y="3733800"/>
            <a:ext cx="609600" cy="6858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PCI</a:t>
            </a:r>
          </a:p>
          <a:p>
            <a:pPr algn="ctr"/>
            <a:r>
              <a:rPr lang="en-US" dirty="0" smtClean="0"/>
              <a:t>DEV</a:t>
            </a:r>
            <a:endParaRPr lang="en-US" dirty="0"/>
          </a:p>
        </p:txBody>
      </p:sp>
      <p:cxnSp>
        <p:nvCxnSpPr>
          <p:cNvPr id="10" name="Straight Connector 9"/>
          <p:cNvCxnSpPr/>
          <p:nvPr/>
        </p:nvCxnSpPr>
        <p:spPr>
          <a:xfrm>
            <a:off x="4724400" y="3103252"/>
            <a:ext cx="1524000" cy="630548"/>
          </a:xfrm>
          <a:prstGeom prst="line">
            <a:avLst/>
          </a:prstGeom>
          <a:ln w="22225">
            <a:prstDash val="dash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>
            <a:off x="5257800" y="3103252"/>
            <a:ext cx="1600200" cy="630548"/>
          </a:xfrm>
          <a:prstGeom prst="line">
            <a:avLst/>
          </a:prstGeom>
          <a:ln w="22225">
            <a:prstDash val="dash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7" name="Straight Arrow Connector 16"/>
          <p:cNvCxnSpPr/>
          <p:nvPr/>
        </p:nvCxnSpPr>
        <p:spPr>
          <a:xfrm>
            <a:off x="5802511" y="2810787"/>
            <a:ext cx="1588889" cy="0"/>
          </a:xfrm>
          <a:prstGeom prst="straightConnector1">
            <a:avLst/>
          </a:prstGeom>
          <a:ln w="38100" cap="flat">
            <a:headEnd type="arrow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TextBox 17"/>
          <p:cNvSpPr txBox="1"/>
          <p:nvPr/>
        </p:nvSpPr>
        <p:spPr>
          <a:xfrm>
            <a:off x="5943600" y="2364183"/>
            <a:ext cx="135383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Guest Offset</a:t>
            </a:r>
            <a:endParaRPr lang="en-US" dirty="0"/>
          </a:p>
        </p:txBody>
      </p:sp>
      <p:cxnSp>
        <p:nvCxnSpPr>
          <p:cNvPr id="20" name="Straight Connector 19"/>
          <p:cNvCxnSpPr/>
          <p:nvPr/>
        </p:nvCxnSpPr>
        <p:spPr>
          <a:xfrm>
            <a:off x="7391400" y="2597932"/>
            <a:ext cx="0" cy="418416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Rectangle 21"/>
          <p:cNvSpPr/>
          <p:nvPr/>
        </p:nvSpPr>
        <p:spPr>
          <a:xfrm>
            <a:off x="4023946" y="2548849"/>
            <a:ext cx="395654" cy="565666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7" name="Curved Connector 26"/>
          <p:cNvCxnSpPr>
            <a:stCxn id="22" idx="2"/>
            <a:endCxn id="3" idx="1"/>
          </p:cNvCxnSpPr>
          <p:nvPr/>
        </p:nvCxnSpPr>
        <p:spPr>
          <a:xfrm rot="16200000" flipH="1">
            <a:off x="4753994" y="2582293"/>
            <a:ext cx="962185" cy="2026627"/>
          </a:xfrm>
          <a:prstGeom prst="curvedConnector2">
            <a:avLst/>
          </a:prstGeom>
          <a:ln w="25400">
            <a:solidFill>
              <a:srgbClr val="FF0000"/>
            </a:solidFill>
            <a:headEnd type="triangle" w="lg" len="med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TextBox 30"/>
          <p:cNvSpPr txBox="1"/>
          <p:nvPr/>
        </p:nvSpPr>
        <p:spPr>
          <a:xfrm>
            <a:off x="419100" y="5181599"/>
            <a:ext cx="86106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err="1" smtClean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DMA_Address</a:t>
            </a:r>
            <a:r>
              <a:rPr lang="en-US" b="1" dirty="0" smtClean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 = </a:t>
            </a:r>
            <a:r>
              <a:rPr lang="en-US" b="1" dirty="0" err="1" smtClean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Guest_DMA</a:t>
            </a:r>
            <a:r>
              <a:rPr lang="en-US" b="1" dirty="0" err="1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_</a:t>
            </a:r>
            <a:r>
              <a:rPr lang="en-US" b="1" dirty="0" err="1" smtClean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Address</a:t>
            </a:r>
            <a:r>
              <a:rPr lang="en-US" b="1" dirty="0" smtClean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 + </a:t>
            </a:r>
            <a:r>
              <a:rPr lang="en-US" b="1" dirty="0" err="1" smtClean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Guest_Offset</a:t>
            </a:r>
            <a:endParaRPr lang="en-US" b="1" dirty="0" smtClean="0">
              <a:solidFill>
                <a:srgbClr val="FF0000"/>
              </a:solidFill>
              <a:latin typeface="Courier New" pitchFamily="49" charset="0"/>
              <a:cs typeface="Courier New" pitchFamily="49" charset="0"/>
            </a:endParaRPr>
          </a:p>
          <a:p>
            <a:r>
              <a:rPr lang="en-US" b="1" dirty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i</a:t>
            </a:r>
            <a:r>
              <a:rPr lang="en-US" b="1" dirty="0" smtClean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f (</a:t>
            </a:r>
            <a:r>
              <a:rPr lang="en-US" b="1" dirty="0" err="1" smtClean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DMA_Address</a:t>
            </a:r>
            <a:r>
              <a:rPr lang="en-US" b="1" dirty="0" smtClean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 &gt; (</a:t>
            </a:r>
            <a:r>
              <a:rPr lang="en-US" b="1" dirty="0" err="1" smtClean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guest_memory_size</a:t>
            </a:r>
            <a:r>
              <a:rPr lang="en-US" b="1" dirty="0" smtClean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 + </a:t>
            </a:r>
            <a:r>
              <a:rPr lang="en-US" b="1" dirty="0" err="1" smtClean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Guest_Offset</a:t>
            </a:r>
            <a:r>
              <a:rPr lang="en-US" b="1" dirty="0" smtClean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)) {</a:t>
            </a:r>
          </a:p>
          <a:p>
            <a:r>
              <a:rPr lang="en-US" b="1" dirty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	</a:t>
            </a:r>
            <a:r>
              <a:rPr lang="en-US" b="1" dirty="0" smtClean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//error</a:t>
            </a:r>
          </a:p>
          <a:p>
            <a:r>
              <a:rPr lang="en-US" b="1" dirty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}</a:t>
            </a:r>
          </a:p>
        </p:txBody>
      </p:sp>
    </p:spTree>
    <p:extLst>
      <p:ext uri="{BB962C8B-B14F-4D97-AF65-F5344CB8AC3E}">
        <p14:creationId xmlns:p14="http://schemas.microsoft.com/office/powerpoint/2010/main" val="22290361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18" grpId="0"/>
      <p:bldP spid="22" grpId="0" animBg="1"/>
      <p:bldP spid="31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Trust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5105400"/>
          </a:xfrm>
        </p:spPr>
        <p:txBody>
          <a:bodyPr>
            <a:normAutofit lnSpcReduction="10000"/>
          </a:bodyPr>
          <a:lstStyle/>
          <a:p>
            <a:r>
              <a:rPr lang="en-US" dirty="0" smtClean="0">
                <a:solidFill>
                  <a:srgbClr val="3366FF"/>
                </a:solidFill>
              </a:rPr>
              <a:t>HPC environments run trusted software stacks</a:t>
            </a:r>
          </a:p>
          <a:p>
            <a:pPr lvl="1"/>
            <a:r>
              <a:rPr lang="en-US" dirty="0" smtClean="0"/>
              <a:t>Can rely on guest/VMM cooperation</a:t>
            </a:r>
          </a:p>
          <a:p>
            <a:endParaRPr lang="en-US" dirty="0"/>
          </a:p>
          <a:p>
            <a:r>
              <a:rPr lang="en-US" dirty="0" smtClean="0"/>
              <a:t>Guest directly controls DMA operations</a:t>
            </a:r>
          </a:p>
          <a:p>
            <a:pPr lvl="1"/>
            <a:r>
              <a:rPr lang="en-US" dirty="0" smtClean="0"/>
              <a:t>But sets DMA addresses cooperatively with VMM</a:t>
            </a:r>
          </a:p>
          <a:p>
            <a:pPr lvl="1"/>
            <a:r>
              <a:rPr lang="en-US" dirty="0" smtClean="0">
                <a:solidFill>
                  <a:srgbClr val="3366FF"/>
                </a:solidFill>
              </a:rPr>
              <a:t>The VMM trusts the guest to do DMA correctly</a:t>
            </a:r>
          </a:p>
          <a:p>
            <a:pPr lvl="1"/>
            <a:endParaRPr lang="en-US" dirty="0">
              <a:solidFill>
                <a:srgbClr val="FF0000"/>
              </a:solidFill>
            </a:endParaRPr>
          </a:p>
          <a:p>
            <a:r>
              <a:rPr lang="en-US" dirty="0" smtClean="0"/>
              <a:t>DMA address calculations are centralized in guest OS</a:t>
            </a:r>
          </a:p>
          <a:p>
            <a:pPr lvl="1"/>
            <a:r>
              <a:rPr lang="en-US" dirty="0" smtClean="0">
                <a:solidFill>
                  <a:srgbClr val="FF0000"/>
                </a:solidFill>
              </a:rPr>
              <a:t>Linux DMA modifications: 20 lines of code</a:t>
            </a:r>
            <a:endParaRPr lang="en-US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94379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b="1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fld id="{5A145D3E-8B6C-4736-A80F-F36E5CA9D9C5}" type="slidenum">
              <a:rPr lang="en-US" b="0"/>
              <a:pPr eaLnBrk="1" hangingPunct="1"/>
              <a:t>13</a:t>
            </a:fld>
            <a:endParaRPr lang="en-US" b="0"/>
          </a:p>
        </p:txBody>
      </p:sp>
      <p:sp>
        <p:nvSpPr>
          <p:cNvPr id="20483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z="4000" smtClean="0"/>
              <a:t>Infiniband on Commodity Linux</a:t>
            </a:r>
          </a:p>
        </p:txBody>
      </p:sp>
      <p:pic>
        <p:nvPicPr>
          <p:cNvPr id="20484" name="Picture 10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87463" y="1952625"/>
            <a:ext cx="5983287" cy="4298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485" name="Text Box 11"/>
          <p:cNvSpPr txBox="1">
            <a:spLocks noChangeArrowheads="1"/>
          </p:cNvSpPr>
          <p:nvPr/>
        </p:nvSpPr>
        <p:spPr bwMode="auto">
          <a:xfrm>
            <a:off x="161925" y="6467475"/>
            <a:ext cx="6051550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b="1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r>
              <a:rPr lang="en-US" sz="2000">
                <a:solidFill>
                  <a:srgbClr val="0066FF"/>
                </a:solidFill>
              </a:rPr>
              <a:t>2 node Infiniband Ping Pong bandwidth measurement</a:t>
            </a:r>
            <a:endParaRPr lang="en-US" sz="2000">
              <a:solidFill>
                <a:srgbClr val="003FFF"/>
              </a:solidFill>
            </a:endParaRPr>
          </a:p>
        </p:txBody>
      </p:sp>
      <p:sp>
        <p:nvSpPr>
          <p:cNvPr id="20486" name="Text Box 12"/>
          <p:cNvSpPr txBox="1">
            <a:spLocks noChangeArrowheads="1"/>
          </p:cNvSpPr>
          <p:nvPr/>
        </p:nvSpPr>
        <p:spPr bwMode="auto">
          <a:xfrm>
            <a:off x="2435225" y="1298575"/>
            <a:ext cx="4254500" cy="519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b="1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r>
              <a:rPr lang="en-US" sz="2800"/>
              <a:t>(Linux guest on IB cluster)</a:t>
            </a:r>
          </a:p>
        </p:txBody>
      </p:sp>
    </p:spTree>
    <p:extLst>
      <p:ext uri="{BB962C8B-B14F-4D97-AF65-F5344CB8AC3E}">
        <p14:creationId xmlns:p14="http://schemas.microsoft.com/office/powerpoint/2010/main" val="12789582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roup 9"/>
          <p:cNvGrpSpPr/>
          <p:nvPr/>
        </p:nvGrpSpPr>
        <p:grpSpPr>
          <a:xfrm>
            <a:off x="533400" y="1143000"/>
            <a:ext cx="7772400" cy="5544161"/>
            <a:chOff x="533400" y="1143000"/>
            <a:chExt cx="7772400" cy="5544161"/>
          </a:xfrm>
        </p:grpSpPr>
        <p:pic>
          <p:nvPicPr>
            <p:cNvPr id="3074" name="Picture 2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33400" y="1143000"/>
              <a:ext cx="7772400" cy="554416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6" name="TextBox 5"/>
            <p:cNvSpPr txBox="1"/>
            <p:nvPr/>
          </p:nvSpPr>
          <p:spPr>
            <a:xfrm>
              <a:off x="5742427" y="5257800"/>
              <a:ext cx="1016881" cy="461665"/>
            </a:xfrm>
            <a:prstGeom prst="rect">
              <a:avLst/>
            </a:prstGeom>
            <a:noFill/>
            <a:ln>
              <a:solidFill>
                <a:srgbClr val="FF0000"/>
              </a:solidFill>
            </a:ln>
          </p:spPr>
          <p:txBody>
            <a:bodyPr wrap="none" rtlCol="0">
              <a:spAutoFit/>
            </a:bodyPr>
            <a:lstStyle/>
            <a:p>
              <a:r>
                <a:rPr lang="en-US" sz="2400" dirty="0" smtClean="0">
                  <a:solidFill>
                    <a:srgbClr val="FF0000"/>
                  </a:solidFill>
                </a:rPr>
                <a:t>Polling</a:t>
              </a:r>
              <a:endParaRPr lang="en-US" sz="2400" dirty="0">
                <a:solidFill>
                  <a:srgbClr val="FF0000"/>
                </a:solidFill>
              </a:endParaRPr>
            </a:p>
          </p:txBody>
        </p:sp>
        <p:cxnSp>
          <p:nvCxnSpPr>
            <p:cNvPr id="7" name="Straight Arrow Connector 6"/>
            <p:cNvCxnSpPr/>
            <p:nvPr/>
          </p:nvCxnSpPr>
          <p:spPr>
            <a:xfrm flipH="1" flipV="1">
              <a:off x="5257800" y="5257800"/>
              <a:ext cx="484627" cy="230832"/>
            </a:xfrm>
            <a:prstGeom prst="straightConnector1">
              <a:avLst/>
            </a:prstGeom>
            <a:ln w="25400">
              <a:solidFill>
                <a:srgbClr val="FF000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Interrupt Overheads</a:t>
            </a:r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0" y="6469911"/>
            <a:ext cx="2438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solidFill>
                  <a:srgbClr val="3366FF"/>
                </a:solidFill>
              </a:rPr>
              <a:t>MPI Ping-Pong Latency</a:t>
            </a:r>
            <a:endParaRPr lang="en-US" b="1" dirty="0">
              <a:solidFill>
                <a:srgbClr val="3366FF"/>
              </a:solidFill>
            </a:endParaRPr>
          </a:p>
        </p:txBody>
      </p:sp>
      <p:grpSp>
        <p:nvGrpSpPr>
          <p:cNvPr id="8" name="Group 7"/>
          <p:cNvGrpSpPr/>
          <p:nvPr/>
        </p:nvGrpSpPr>
        <p:grpSpPr>
          <a:xfrm>
            <a:off x="4773173" y="2971800"/>
            <a:ext cx="2686512" cy="461665"/>
            <a:chOff x="4773173" y="2971800"/>
            <a:chExt cx="2686512" cy="461665"/>
          </a:xfrm>
        </p:grpSpPr>
        <p:sp>
          <p:nvSpPr>
            <p:cNvPr id="3" name="TextBox 2"/>
            <p:cNvSpPr txBox="1"/>
            <p:nvPr/>
          </p:nvSpPr>
          <p:spPr>
            <a:xfrm>
              <a:off x="5257800" y="2971800"/>
              <a:ext cx="2201885" cy="461665"/>
            </a:xfrm>
            <a:prstGeom prst="rect">
              <a:avLst/>
            </a:prstGeom>
            <a:noFill/>
            <a:ln>
              <a:solidFill>
                <a:srgbClr val="FF0000"/>
              </a:solidFill>
            </a:ln>
          </p:spPr>
          <p:txBody>
            <a:bodyPr wrap="none" rtlCol="0">
              <a:spAutoFit/>
            </a:bodyPr>
            <a:lstStyle/>
            <a:p>
              <a:r>
                <a:rPr lang="en-US" sz="2400" dirty="0" smtClean="0">
                  <a:solidFill>
                    <a:srgbClr val="FF0000"/>
                  </a:solidFill>
                </a:rPr>
                <a:t>Interrupt Driven</a:t>
              </a:r>
              <a:endParaRPr lang="en-US" sz="2400" dirty="0">
                <a:solidFill>
                  <a:srgbClr val="FF0000"/>
                </a:solidFill>
              </a:endParaRPr>
            </a:p>
          </p:txBody>
        </p:sp>
        <p:cxnSp>
          <p:nvCxnSpPr>
            <p:cNvPr id="9" name="Straight Arrow Connector 8"/>
            <p:cNvCxnSpPr/>
            <p:nvPr/>
          </p:nvCxnSpPr>
          <p:spPr>
            <a:xfrm flipH="1" flipV="1">
              <a:off x="4773173" y="2971800"/>
              <a:ext cx="484627" cy="230832"/>
            </a:xfrm>
            <a:prstGeom prst="straightConnector1">
              <a:avLst/>
            </a:prstGeom>
            <a:ln w="25400">
              <a:solidFill>
                <a:srgbClr val="FF000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30787526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63B773-BE2D-49DD-B379-E65F4066928C}" type="slidenum">
              <a:rPr lang="en-US"/>
              <a:pPr/>
              <a:t>15</a:t>
            </a:fld>
            <a:endParaRPr lang="en-US"/>
          </a:p>
        </p:txBody>
      </p:sp>
      <p:sp>
        <p:nvSpPr>
          <p:cNvPr id="3665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Virtualized Paging</a:t>
            </a:r>
            <a:endParaRPr lang="en-US" dirty="0"/>
          </a:p>
        </p:txBody>
      </p:sp>
      <p:graphicFrame>
        <p:nvGraphicFramePr>
          <p:cNvPr id="366595" name="Object 3"/>
          <p:cNvGraphicFramePr>
            <a:graphicFrameLocks noGrp="1" noChangeAspect="1"/>
          </p:cNvGraphicFramePr>
          <p:nvPr>
            <p:ph sz="half" idx="2"/>
          </p:nvPr>
        </p:nvGraphicFramePr>
        <p:xfrm>
          <a:off x="4724400" y="1905000"/>
          <a:ext cx="4038600" cy="31210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250" name="Acrobat Document" r:id="rId4" imgW="7543800" imgH="5829300" progId="AcroExch.Document.7">
                  <p:embed/>
                </p:oleObj>
              </mc:Choice>
              <mc:Fallback>
                <p:oleObj name="Acrobat Document" r:id="rId4" imgW="7543800" imgH="5829300" progId="AcroExch.Document.7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724400" y="1905000"/>
                        <a:ext cx="4038600" cy="31210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66596" name="Object 4"/>
          <p:cNvGraphicFramePr>
            <a:graphicFrameLocks noGrp="1" noChangeAspect="1"/>
          </p:cNvGraphicFramePr>
          <p:nvPr>
            <p:ph sz="half" idx="1"/>
          </p:nvPr>
        </p:nvGraphicFramePr>
        <p:xfrm>
          <a:off x="533400" y="1905000"/>
          <a:ext cx="4038600" cy="31210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251" name="Acrobat Document" r:id="rId6" imgW="7543800" imgH="5829300" progId="AcroExch.Document.7">
                  <p:embed/>
                </p:oleObj>
              </mc:Choice>
              <mc:Fallback>
                <p:oleObj name="Acrobat Document" r:id="rId6" imgW="7543800" imgH="5829300" progId="AcroExch.Document.7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33400" y="1905000"/>
                        <a:ext cx="4038600" cy="31210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66597" name="Text Box 5"/>
          <p:cNvSpPr txBox="1">
            <a:spLocks noChangeArrowheads="1"/>
          </p:cNvSpPr>
          <p:nvPr/>
        </p:nvSpPr>
        <p:spPr bwMode="auto">
          <a:xfrm>
            <a:off x="5865813" y="5183188"/>
            <a:ext cx="1906587" cy="5191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sz="2800"/>
              <a:t>Catamount</a:t>
            </a:r>
          </a:p>
        </p:txBody>
      </p:sp>
      <p:sp>
        <p:nvSpPr>
          <p:cNvPr id="366598" name="Text Box 6"/>
          <p:cNvSpPr txBox="1">
            <a:spLocks noChangeArrowheads="1"/>
          </p:cNvSpPr>
          <p:nvPr/>
        </p:nvSpPr>
        <p:spPr bwMode="auto">
          <a:xfrm>
            <a:off x="876300" y="5183188"/>
            <a:ext cx="3467100" cy="5191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sz="2800" dirty="0"/>
              <a:t>Compute Node Linux</a:t>
            </a:r>
          </a:p>
        </p:txBody>
      </p:sp>
      <p:sp>
        <p:nvSpPr>
          <p:cNvPr id="366606" name="Line 14"/>
          <p:cNvSpPr>
            <a:spLocks noChangeShapeType="1"/>
          </p:cNvSpPr>
          <p:nvPr/>
        </p:nvSpPr>
        <p:spPr bwMode="auto">
          <a:xfrm flipV="1">
            <a:off x="4343400" y="2463800"/>
            <a:ext cx="1193800" cy="457200"/>
          </a:xfrm>
          <a:prstGeom prst="line">
            <a:avLst/>
          </a:prstGeom>
          <a:noFill/>
          <a:ln w="19050">
            <a:solidFill>
              <a:srgbClr val="FF33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66607" name="Line 15"/>
          <p:cNvSpPr>
            <a:spLocks noChangeShapeType="1"/>
          </p:cNvSpPr>
          <p:nvPr/>
        </p:nvSpPr>
        <p:spPr bwMode="auto">
          <a:xfrm>
            <a:off x="3543300" y="3124200"/>
            <a:ext cx="139700" cy="419100"/>
          </a:xfrm>
          <a:prstGeom prst="line">
            <a:avLst/>
          </a:prstGeom>
          <a:noFill/>
          <a:ln w="19050">
            <a:solidFill>
              <a:srgbClr val="FF33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66609" name="Text Box 17"/>
          <p:cNvSpPr txBox="1">
            <a:spLocks noChangeArrowheads="1"/>
          </p:cNvSpPr>
          <p:nvPr/>
        </p:nvSpPr>
        <p:spPr bwMode="auto">
          <a:xfrm>
            <a:off x="0" y="6096000"/>
            <a:ext cx="4454746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sz="2400" b="1" dirty="0">
                <a:solidFill>
                  <a:srgbClr val="0066FF"/>
                </a:solidFill>
              </a:rPr>
              <a:t>HPCCG: conjugant gradient solver</a:t>
            </a:r>
          </a:p>
        </p:txBody>
      </p:sp>
      <p:sp>
        <p:nvSpPr>
          <p:cNvPr id="366605" name="Text Box 13"/>
          <p:cNvSpPr txBox="1">
            <a:spLocks noChangeArrowheads="1"/>
          </p:cNvSpPr>
          <p:nvPr/>
        </p:nvSpPr>
        <p:spPr bwMode="auto">
          <a:xfrm>
            <a:off x="2663825" y="2755900"/>
            <a:ext cx="1698625" cy="376238"/>
          </a:xfrm>
          <a:prstGeom prst="rect">
            <a:avLst/>
          </a:prstGeom>
          <a:solidFill>
            <a:schemeClr val="bg1"/>
          </a:solidFill>
          <a:ln w="9525">
            <a:solidFill>
              <a:srgbClr val="FF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>
                <a:solidFill>
                  <a:srgbClr val="FF3300"/>
                </a:solidFill>
              </a:rPr>
              <a:t>Shadow Paging</a:t>
            </a:r>
          </a:p>
        </p:txBody>
      </p:sp>
      <p:sp>
        <p:nvSpPr>
          <p:cNvPr id="2" name="Rectangle 1"/>
          <p:cNvSpPr/>
          <p:nvPr/>
        </p:nvSpPr>
        <p:spPr>
          <a:xfrm>
            <a:off x="5380250" y="6200090"/>
            <a:ext cx="287771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>
                <a:latin typeface="Arial" pitchFamily="34" charset="0"/>
                <a:cs typeface="Arial" pitchFamily="34" charset="0"/>
              </a:rPr>
              <a:t>Lange, et al (IPDPS 2010)</a:t>
            </a:r>
            <a:endParaRPr lang="en-US" dirty="0">
              <a:solidFill>
                <a:srgbClr val="003FFF"/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518818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Virtual Paging mechanisms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04800" y="1600200"/>
            <a:ext cx="4191000" cy="5257800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b="1" dirty="0" smtClean="0">
                <a:solidFill>
                  <a:srgbClr val="0000CC"/>
                </a:solidFill>
              </a:rPr>
              <a:t>Nested Paging</a:t>
            </a:r>
          </a:p>
          <a:p>
            <a:pPr marL="0" indent="0">
              <a:buNone/>
            </a:pPr>
            <a:endParaRPr lang="en-US" b="1" dirty="0" smtClean="0">
              <a:solidFill>
                <a:srgbClr val="FF0000"/>
              </a:solidFill>
            </a:endParaRPr>
          </a:p>
          <a:p>
            <a:r>
              <a:rPr lang="en-US" b="1" dirty="0" smtClean="0"/>
              <a:t>No paging exits</a:t>
            </a:r>
          </a:p>
          <a:p>
            <a:r>
              <a:rPr lang="en-US" b="1" dirty="0" smtClean="0"/>
              <a:t>More TLB misses</a:t>
            </a:r>
          </a:p>
          <a:p>
            <a:endParaRPr lang="en-US" b="1" dirty="0"/>
          </a:p>
          <a:p>
            <a:r>
              <a:rPr lang="en-US" b="1" dirty="0" smtClean="0">
                <a:solidFill>
                  <a:srgbClr val="3366FF"/>
                </a:solidFill>
              </a:rPr>
              <a:t>Good:</a:t>
            </a:r>
          </a:p>
          <a:p>
            <a:pPr lvl="1"/>
            <a:r>
              <a:rPr lang="en-US" b="1" dirty="0" smtClean="0">
                <a:solidFill>
                  <a:srgbClr val="3366FF"/>
                </a:solidFill>
              </a:rPr>
              <a:t>Concentrated access patterns</a:t>
            </a:r>
          </a:p>
          <a:p>
            <a:r>
              <a:rPr lang="en-US" b="1" dirty="0" smtClean="0">
                <a:solidFill>
                  <a:srgbClr val="FF0000"/>
                </a:solidFill>
              </a:rPr>
              <a:t>Bad</a:t>
            </a:r>
            <a:endParaRPr lang="en-US" b="1" dirty="0">
              <a:solidFill>
                <a:srgbClr val="FF0000"/>
              </a:solidFill>
            </a:endParaRPr>
          </a:p>
          <a:p>
            <a:pPr lvl="1"/>
            <a:r>
              <a:rPr lang="en-US" b="1" dirty="0" smtClean="0">
                <a:solidFill>
                  <a:srgbClr val="FF0000"/>
                </a:solidFill>
              </a:rPr>
              <a:t>Random access patterns</a:t>
            </a:r>
            <a:endParaRPr lang="en-US" b="1" dirty="0">
              <a:solidFill>
                <a:srgbClr val="FF0000"/>
              </a:solidFill>
            </a:endParaRP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343400" cy="5257800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b="1" dirty="0" smtClean="0">
                <a:solidFill>
                  <a:srgbClr val="0000CC"/>
                </a:solidFill>
              </a:rPr>
              <a:t>Shadow Paging</a:t>
            </a:r>
          </a:p>
          <a:p>
            <a:endParaRPr lang="en-US" b="1" dirty="0" smtClean="0"/>
          </a:p>
          <a:p>
            <a:r>
              <a:rPr lang="en-US" b="1" dirty="0" smtClean="0"/>
              <a:t>More paging exits</a:t>
            </a:r>
          </a:p>
          <a:p>
            <a:r>
              <a:rPr lang="en-US" b="1" dirty="0" smtClean="0"/>
              <a:t>Better TLB behavior</a:t>
            </a:r>
          </a:p>
          <a:p>
            <a:endParaRPr lang="en-US" b="1" dirty="0"/>
          </a:p>
          <a:p>
            <a:r>
              <a:rPr lang="en-US" b="1" dirty="0" smtClean="0">
                <a:solidFill>
                  <a:srgbClr val="3366FF"/>
                </a:solidFill>
              </a:rPr>
              <a:t>Good</a:t>
            </a:r>
          </a:p>
          <a:p>
            <a:pPr lvl="1"/>
            <a:r>
              <a:rPr lang="en-US" b="1" dirty="0" smtClean="0">
                <a:solidFill>
                  <a:srgbClr val="3366FF"/>
                </a:solidFill>
              </a:rPr>
              <a:t>Infrequent page table modifications</a:t>
            </a:r>
          </a:p>
          <a:p>
            <a:r>
              <a:rPr lang="en-US" b="1" dirty="0" smtClean="0">
                <a:solidFill>
                  <a:srgbClr val="FF0000"/>
                </a:solidFill>
              </a:rPr>
              <a:t>Bad</a:t>
            </a:r>
            <a:endParaRPr lang="en-US" b="1" dirty="0">
              <a:solidFill>
                <a:srgbClr val="FF0000"/>
              </a:solidFill>
            </a:endParaRPr>
          </a:p>
          <a:p>
            <a:pPr lvl="1"/>
            <a:r>
              <a:rPr lang="en-US" b="1" dirty="0">
                <a:solidFill>
                  <a:srgbClr val="FF0000"/>
                </a:solidFill>
              </a:rPr>
              <a:t>Frequent context </a:t>
            </a:r>
            <a:r>
              <a:rPr lang="en-US" b="1" dirty="0" smtClean="0">
                <a:solidFill>
                  <a:srgbClr val="FF0000"/>
                </a:solidFill>
              </a:rPr>
              <a:t>switches</a:t>
            </a:r>
            <a:endParaRPr lang="en-US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873649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Improving Nested Paging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457200" y="1295400"/>
            <a:ext cx="8229600" cy="1981200"/>
          </a:xfrm>
        </p:spPr>
        <p:txBody>
          <a:bodyPr/>
          <a:lstStyle/>
          <a:p>
            <a:r>
              <a:rPr lang="en-US" sz="2800" dirty="0">
                <a:solidFill>
                  <a:srgbClr val="FF0000"/>
                </a:solidFill>
              </a:rPr>
              <a:t>Palacios + Kitten makes large pages trivial</a:t>
            </a:r>
            <a:endParaRPr lang="en-US" sz="2800" dirty="0"/>
          </a:p>
          <a:p>
            <a:r>
              <a:rPr lang="en-US" sz="2800" dirty="0">
                <a:solidFill>
                  <a:srgbClr val="3366FF"/>
                </a:solidFill>
              </a:rPr>
              <a:t>Palacios </a:t>
            </a:r>
            <a:r>
              <a:rPr lang="en-US" sz="2800" dirty="0" err="1">
                <a:solidFill>
                  <a:srgbClr val="3366FF"/>
                </a:solidFill>
              </a:rPr>
              <a:t>preallocates</a:t>
            </a:r>
            <a:r>
              <a:rPr lang="en-US" sz="2800" dirty="0">
                <a:solidFill>
                  <a:srgbClr val="3366FF"/>
                </a:solidFill>
              </a:rPr>
              <a:t> guest in contiguous host memory</a:t>
            </a:r>
          </a:p>
          <a:p>
            <a:pPr lvl="1"/>
            <a:r>
              <a:rPr lang="en-US" sz="2400" dirty="0"/>
              <a:t>Kitten ensures large page alignment</a:t>
            </a:r>
          </a:p>
          <a:p>
            <a:endParaRPr lang="en-US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3429000"/>
            <a:ext cx="8763000" cy="298275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1981200" y="6411755"/>
            <a:ext cx="86979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>
                <a:solidFill>
                  <a:srgbClr val="3366FF"/>
                </a:solidFill>
              </a:rPr>
              <a:t>Stream</a:t>
            </a:r>
            <a:endParaRPr lang="en-US" b="1" dirty="0">
              <a:solidFill>
                <a:srgbClr val="3366FF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6400800" y="6420365"/>
            <a:ext cx="166904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>
                <a:solidFill>
                  <a:srgbClr val="3366FF"/>
                </a:solidFill>
              </a:rPr>
              <a:t>Random Access</a:t>
            </a:r>
            <a:endParaRPr lang="en-US" b="1" dirty="0">
              <a:solidFill>
                <a:srgbClr val="3366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666798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Selective Virtual Paging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2133600"/>
          </a:xfrm>
        </p:spPr>
        <p:txBody>
          <a:bodyPr>
            <a:normAutofit fontScale="92500"/>
          </a:bodyPr>
          <a:lstStyle/>
          <a:p>
            <a:r>
              <a:rPr lang="en-US" dirty="0" smtClean="0"/>
              <a:t>Nested paging does better…</a:t>
            </a:r>
          </a:p>
          <a:p>
            <a:pPr lvl="1"/>
            <a:r>
              <a:rPr lang="en-US" dirty="0" smtClean="0">
                <a:solidFill>
                  <a:srgbClr val="FF0000"/>
                </a:solidFill>
              </a:rPr>
              <a:t>But shadow paging still performs better with 4KB guest pages</a:t>
            </a:r>
          </a:p>
          <a:p>
            <a:r>
              <a:rPr lang="en-US" dirty="0" smtClean="0"/>
              <a:t>Still need to selectively choose paging approach</a:t>
            </a:r>
            <a:endParaRPr lang="en-US" dirty="0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4745" y="3501938"/>
            <a:ext cx="8763000" cy="298275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1981200" y="6411755"/>
            <a:ext cx="86979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>
                <a:solidFill>
                  <a:srgbClr val="3366FF"/>
                </a:solidFill>
              </a:rPr>
              <a:t>Stream</a:t>
            </a:r>
            <a:endParaRPr lang="en-US" b="1" dirty="0">
              <a:solidFill>
                <a:srgbClr val="3366FF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6400800" y="6420365"/>
            <a:ext cx="166904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>
                <a:solidFill>
                  <a:srgbClr val="3366FF"/>
                </a:solidFill>
              </a:rPr>
              <a:t>Random Access</a:t>
            </a:r>
            <a:endParaRPr lang="en-US" b="1" dirty="0">
              <a:solidFill>
                <a:srgbClr val="3366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868947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Controlled Preemption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5029200"/>
          </a:xfrm>
        </p:spPr>
        <p:txBody>
          <a:bodyPr>
            <a:normAutofit fontScale="85000" lnSpcReduction="10000"/>
          </a:bodyPr>
          <a:lstStyle/>
          <a:p>
            <a:r>
              <a:rPr lang="en-US" dirty="0" smtClean="0"/>
              <a:t>OS noise generates a large performance penalty at scale</a:t>
            </a:r>
          </a:p>
          <a:p>
            <a:pPr lvl="1"/>
            <a:r>
              <a:rPr lang="en-US" dirty="0" smtClean="0"/>
              <a:t>Timers, competing kernel threads, </a:t>
            </a:r>
            <a:r>
              <a:rPr lang="en-US" dirty="0" err="1" smtClean="0"/>
              <a:t>etc</a:t>
            </a:r>
            <a:endParaRPr lang="en-US" dirty="0" smtClean="0"/>
          </a:p>
          <a:p>
            <a:pPr lvl="1"/>
            <a:r>
              <a:rPr lang="en-US" dirty="0"/>
              <a:t>2.5% </a:t>
            </a:r>
            <a:r>
              <a:rPr lang="en-US" dirty="0" smtClean="0"/>
              <a:t>overhead leads to </a:t>
            </a:r>
            <a:r>
              <a:rPr lang="en-US" dirty="0"/>
              <a:t>order of magnitude </a:t>
            </a:r>
            <a:r>
              <a:rPr lang="en-US" dirty="0" smtClean="0"/>
              <a:t>application </a:t>
            </a:r>
            <a:r>
              <a:rPr lang="en-US" dirty="0"/>
              <a:t>performance drop</a:t>
            </a:r>
          </a:p>
          <a:p>
            <a:pPr lvl="2"/>
            <a:r>
              <a:rPr lang="en-US" i="1" dirty="0" smtClean="0"/>
              <a:t>Ferreira et al, Supercomputing, 2008</a:t>
            </a:r>
            <a:endParaRPr lang="en-US" i="1" dirty="0"/>
          </a:p>
          <a:p>
            <a:endParaRPr lang="en-US" dirty="0" smtClean="0">
              <a:solidFill>
                <a:schemeClr val="tx2"/>
              </a:solidFill>
            </a:endParaRPr>
          </a:p>
          <a:p>
            <a:r>
              <a:rPr lang="en-US" dirty="0" smtClean="0">
                <a:solidFill>
                  <a:srgbClr val="3366FF"/>
                </a:solidFill>
              </a:rPr>
              <a:t>Palacios/Kitten allow per guest control over scheduling</a:t>
            </a:r>
          </a:p>
          <a:p>
            <a:pPr lvl="1"/>
            <a:r>
              <a:rPr lang="en-US" dirty="0" smtClean="0"/>
              <a:t>VM only yields when appropriate</a:t>
            </a:r>
          </a:p>
          <a:p>
            <a:pPr lvl="1"/>
            <a:endParaRPr lang="en-US" dirty="0" smtClean="0">
              <a:solidFill>
                <a:schemeClr val="tx2"/>
              </a:solidFill>
            </a:endParaRPr>
          </a:p>
          <a:p>
            <a:r>
              <a:rPr lang="en-US" dirty="0" smtClean="0">
                <a:solidFill>
                  <a:srgbClr val="FF0000"/>
                </a:solidFill>
              </a:rPr>
              <a:t>10x reduction in host overhead compared to minimal configuration of KVM/Linux</a:t>
            </a:r>
            <a:endParaRPr lang="en-US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944112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Summary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5257800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</a:pPr>
            <a:r>
              <a:rPr lang="en-US" sz="2400" dirty="0">
                <a:solidFill>
                  <a:srgbClr val="FF3300"/>
                </a:solidFill>
              </a:rPr>
              <a:t>Virtualization can scale</a:t>
            </a:r>
          </a:p>
          <a:p>
            <a:pPr lvl="1">
              <a:lnSpc>
                <a:spcPct val="90000"/>
              </a:lnSpc>
            </a:pPr>
            <a:r>
              <a:rPr lang="en-US" sz="2000" dirty="0">
                <a:solidFill>
                  <a:srgbClr val="FF3300"/>
                </a:solidFill>
              </a:rPr>
              <a:t>Near native performance for optimized VMM/guest</a:t>
            </a:r>
          </a:p>
          <a:p>
            <a:pPr>
              <a:lnSpc>
                <a:spcPct val="90000"/>
              </a:lnSpc>
            </a:pPr>
            <a:r>
              <a:rPr lang="en-US" sz="2400" dirty="0"/>
              <a:t>VMM </a:t>
            </a:r>
            <a:r>
              <a:rPr lang="en-US" sz="2400" dirty="0" smtClean="0"/>
              <a:t>and guests need to cooperate</a:t>
            </a:r>
            <a:endParaRPr lang="en-US" sz="2400" dirty="0"/>
          </a:p>
          <a:p>
            <a:pPr lvl="1">
              <a:lnSpc>
                <a:spcPct val="90000"/>
              </a:lnSpc>
            </a:pPr>
            <a:r>
              <a:rPr lang="en-US" sz="2000" dirty="0" smtClean="0"/>
              <a:t>Bidirectional information sharing is necessary </a:t>
            </a:r>
          </a:p>
          <a:p>
            <a:pPr marL="0" indent="0">
              <a:buNone/>
            </a:pPr>
            <a:endParaRPr lang="en-US" sz="2800" dirty="0">
              <a:solidFill>
                <a:srgbClr val="0066FF"/>
              </a:solidFill>
            </a:endParaRPr>
          </a:p>
          <a:p>
            <a:r>
              <a:rPr lang="en-US" sz="2400" dirty="0" smtClean="0">
                <a:solidFill>
                  <a:srgbClr val="0066FF"/>
                </a:solidFill>
              </a:rPr>
              <a:t>Symbiotic Virtualization</a:t>
            </a:r>
          </a:p>
          <a:p>
            <a:pPr lvl="1"/>
            <a:r>
              <a:rPr lang="en-US" sz="2000" dirty="0" smtClean="0">
                <a:solidFill>
                  <a:srgbClr val="0066FF"/>
                </a:solidFill>
              </a:rPr>
              <a:t>A virtual machine interface designed for guest/VMM cooperation</a:t>
            </a:r>
          </a:p>
          <a:p>
            <a:pPr lvl="1"/>
            <a:r>
              <a:rPr lang="en-US" sz="2400" dirty="0" smtClean="0"/>
              <a:t>2 </a:t>
            </a:r>
            <a:r>
              <a:rPr lang="en-US" sz="2400" dirty="0"/>
              <a:t>components</a:t>
            </a:r>
          </a:p>
          <a:p>
            <a:pPr lvl="2"/>
            <a:r>
              <a:rPr lang="en-US" sz="2000" dirty="0"/>
              <a:t>Guest OS provides internal state to VMM</a:t>
            </a:r>
          </a:p>
          <a:p>
            <a:pPr lvl="2"/>
            <a:r>
              <a:rPr lang="en-US" sz="2000" dirty="0"/>
              <a:t>Guest OS services requests from VMM</a:t>
            </a:r>
          </a:p>
          <a:p>
            <a:pPr lvl="1"/>
            <a:r>
              <a:rPr lang="en-US" sz="2400" dirty="0"/>
              <a:t>Interfaces are </a:t>
            </a:r>
            <a:r>
              <a:rPr lang="en-US" sz="2400" dirty="0" smtClean="0"/>
              <a:t>optional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17519788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Conclusion</a:t>
            </a:r>
            <a:endParaRPr lang="en-US" dirty="0"/>
          </a:p>
        </p:txBody>
      </p:sp>
      <p:sp>
        <p:nvSpPr>
          <p:cNvPr id="9" name="Content Placeholder 8"/>
          <p:cNvSpPr>
            <a:spLocks noGrp="1"/>
          </p:cNvSpPr>
          <p:nvPr>
            <p:ph idx="1"/>
          </p:nvPr>
        </p:nvSpPr>
        <p:spPr>
          <a:xfrm>
            <a:off x="228600" y="1447800"/>
            <a:ext cx="6324600" cy="1316037"/>
          </a:xfrm>
        </p:spPr>
        <p:txBody>
          <a:bodyPr>
            <a:normAutofit fontScale="47500" lnSpcReduction="20000"/>
          </a:bodyPr>
          <a:lstStyle/>
          <a:p>
            <a:pPr marL="0" indent="0">
              <a:buNone/>
            </a:pPr>
            <a:r>
              <a:rPr lang="en-US" sz="7600" b="1" dirty="0" smtClean="0">
                <a:solidFill>
                  <a:srgbClr val="0000FF"/>
                </a:solidFill>
              </a:rPr>
              <a:t>Palacios:</a:t>
            </a:r>
          </a:p>
          <a:p>
            <a:pPr marL="0" indent="0">
              <a:buNone/>
            </a:pPr>
            <a:r>
              <a:rPr lang="en-US" sz="6700" dirty="0" smtClean="0"/>
              <a:t>   http://www.v3vee.org/palacios</a:t>
            </a:r>
            <a:endParaRPr lang="en-US" sz="5100" dirty="0"/>
          </a:p>
        </p:txBody>
      </p:sp>
      <p:pic>
        <p:nvPicPr>
          <p:cNvPr id="4" name="Picture 1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53200" y="609600"/>
            <a:ext cx="2378075" cy="2306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" name="Picture 9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33331" y="4164013"/>
            <a:ext cx="2817812" cy="1162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8" descr="kitten1_black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92043" y="3124200"/>
            <a:ext cx="3100388" cy="9636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Picture 9"/>
          <p:cNvPicPr/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1414780" y="5943600"/>
            <a:ext cx="853440" cy="812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" name="Picture 10"/>
          <p:cNvPicPr/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5715000" y="6096000"/>
            <a:ext cx="1485900" cy="571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" name="Picture 11"/>
          <p:cNvPicPr/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7518400" y="5905500"/>
            <a:ext cx="1511300" cy="876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" name="Picture 12"/>
          <p:cNvPicPr/>
          <p:nvPr/>
        </p:nvPicPr>
        <p:blipFill>
          <a:blip r:embed="rId9"/>
          <a:srcRect/>
          <a:stretch>
            <a:fillRect/>
          </a:stretch>
        </p:blipFill>
        <p:spPr bwMode="auto">
          <a:xfrm>
            <a:off x="4267200" y="5943600"/>
            <a:ext cx="825500" cy="825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" name="Picture 13" descr="UNM Logo.pdf"/>
          <p:cNvPicPr/>
          <p:nvPr/>
        </p:nvPicPr>
        <mc:AlternateContent xmlns:mc="http://schemas.openxmlformats.org/markup-compatibility/2006">
          <mc:Choice xmlns:ma="http://schemas.microsoft.com/office/mac/drawingml/2008/main" xmlns:mv="urn:schemas-microsoft-com:mac:vml" xmlns="" Requires="ma">
            <p:blipFill>
              <a:blip r:embed="rId10"/>
              <a:stretch>
                <a:fillRect/>
              </a:stretch>
            </p:blipFill>
          </mc:Choice>
          <mc:Fallback>
            <p:blipFill>
              <a:blip r:embed="rId11"/>
              <a:stretch>
                <a:fillRect/>
              </a:stretch>
            </p:blipFill>
          </mc:Fallback>
        </mc:AlternateContent>
        <p:spPr>
          <a:xfrm>
            <a:off x="2819400" y="5981700"/>
            <a:ext cx="914400" cy="685800"/>
          </a:xfrm>
          <a:prstGeom prst="rect">
            <a:avLst/>
          </a:prstGeom>
        </p:spPr>
      </p:pic>
      <p:pic>
        <p:nvPicPr>
          <p:cNvPr id="15" name="Picture 14"/>
          <p:cNvPicPr/>
          <p:nvPr/>
        </p:nvPicPr>
        <p:blipFill>
          <a:blip r:embed="rId12"/>
          <a:srcRect/>
          <a:stretch>
            <a:fillRect/>
          </a:stretch>
        </p:blipFill>
        <p:spPr bwMode="auto">
          <a:xfrm>
            <a:off x="107950" y="5930900"/>
            <a:ext cx="777875" cy="774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6" name="Rectangle 1"/>
          <p:cNvSpPr>
            <a:spLocks noChangeArrowheads="1"/>
          </p:cNvSpPr>
          <p:nvPr/>
        </p:nvSpPr>
        <p:spPr bwMode="auto">
          <a:xfrm>
            <a:off x="228600" y="4505325"/>
            <a:ext cx="6142831" cy="10895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>
              <a:lnSpc>
                <a:spcPct val="90000"/>
              </a:lnSpc>
            </a:pPr>
            <a:r>
              <a:rPr lang="en-US" sz="3600" b="1" dirty="0" smtClean="0">
                <a:solidFill>
                  <a:srgbClr val="0000FF"/>
                </a:solidFill>
              </a:rPr>
              <a:t>V3VEE Project:</a:t>
            </a:r>
          </a:p>
          <a:p>
            <a:pPr>
              <a:lnSpc>
                <a:spcPct val="90000"/>
              </a:lnSpc>
            </a:pPr>
            <a:r>
              <a:rPr lang="en-US" sz="3600" b="1" dirty="0" smtClean="0"/>
              <a:t>   </a:t>
            </a:r>
            <a:r>
              <a:rPr lang="en-US" sz="3200" dirty="0" smtClean="0"/>
              <a:t>http://www.v3vee.org</a:t>
            </a:r>
            <a:endParaRPr lang="en-US" sz="3200" dirty="0"/>
          </a:p>
        </p:txBody>
      </p:sp>
      <p:sp>
        <p:nvSpPr>
          <p:cNvPr id="17" name="Content Placeholder 8"/>
          <p:cNvSpPr txBox="1">
            <a:spLocks/>
          </p:cNvSpPr>
          <p:nvPr/>
        </p:nvSpPr>
        <p:spPr>
          <a:xfrm>
            <a:off x="228600" y="2844006"/>
            <a:ext cx="6476999" cy="15240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itchFamily="34" charset="0"/>
              <a:buNone/>
            </a:pPr>
            <a:r>
              <a:rPr lang="en-US" sz="3600" b="1" dirty="0" smtClean="0">
                <a:solidFill>
                  <a:srgbClr val="0000FF"/>
                </a:solidFill>
              </a:rPr>
              <a:t>Kitten:</a:t>
            </a:r>
          </a:p>
          <a:p>
            <a:pPr marL="0" indent="0">
              <a:buFont typeface="Arial" pitchFamily="34" charset="0"/>
              <a:buNone/>
            </a:pPr>
            <a:r>
              <a:rPr lang="en-US" b="1" dirty="0">
                <a:solidFill>
                  <a:srgbClr val="0000FF"/>
                </a:solidFill>
              </a:rPr>
              <a:t> </a:t>
            </a:r>
            <a:r>
              <a:rPr lang="en-US" b="1" dirty="0" smtClean="0">
                <a:solidFill>
                  <a:srgbClr val="0000FF"/>
                </a:solidFill>
              </a:rPr>
              <a:t> </a:t>
            </a:r>
            <a:r>
              <a:rPr lang="en-US" dirty="0" smtClean="0"/>
              <a:t>http</a:t>
            </a:r>
            <a:r>
              <a:rPr lang="en-US" dirty="0"/>
              <a:t>://code.google.com/p/kitten/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578866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C3E648-46D4-47C4-8280-F5EA30883F4E}" type="slidenum">
              <a:rPr lang="en-US"/>
              <a:pPr/>
              <a:t>22</a:t>
            </a:fld>
            <a:endParaRPr lang="en-US"/>
          </a:p>
        </p:txBody>
      </p:sp>
      <p:sp>
        <p:nvSpPr>
          <p:cNvPr id="42496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Symbiotic Virtualization in HPC</a:t>
            </a:r>
          </a:p>
        </p:txBody>
      </p:sp>
      <p:sp>
        <p:nvSpPr>
          <p:cNvPr id="42496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80000"/>
              </a:lnSpc>
            </a:pPr>
            <a:r>
              <a:rPr lang="en-US" sz="2800" dirty="0"/>
              <a:t>HPC environments are well suited to symbiotic techniques</a:t>
            </a:r>
          </a:p>
          <a:p>
            <a:pPr>
              <a:lnSpc>
                <a:spcPct val="80000"/>
              </a:lnSpc>
            </a:pPr>
            <a:endParaRPr lang="en-US" sz="2800" dirty="0"/>
          </a:p>
          <a:p>
            <a:pPr>
              <a:lnSpc>
                <a:spcPct val="80000"/>
              </a:lnSpc>
            </a:pPr>
            <a:r>
              <a:rPr lang="en-US" sz="2800" dirty="0"/>
              <a:t>Full trust of the software stack</a:t>
            </a:r>
          </a:p>
          <a:p>
            <a:pPr lvl="1">
              <a:lnSpc>
                <a:spcPct val="80000"/>
              </a:lnSpc>
            </a:pPr>
            <a:r>
              <a:rPr lang="en-US" sz="2400" dirty="0"/>
              <a:t>Fewer security concerns</a:t>
            </a:r>
          </a:p>
          <a:p>
            <a:pPr>
              <a:lnSpc>
                <a:spcPct val="80000"/>
              </a:lnSpc>
            </a:pPr>
            <a:r>
              <a:rPr lang="en-US" sz="2800" dirty="0"/>
              <a:t>Specific hardware configurations</a:t>
            </a:r>
          </a:p>
          <a:p>
            <a:pPr lvl="1">
              <a:lnSpc>
                <a:spcPct val="80000"/>
              </a:lnSpc>
            </a:pPr>
            <a:r>
              <a:rPr lang="en-US" sz="2400" dirty="0"/>
              <a:t>Limited number of devices</a:t>
            </a:r>
          </a:p>
          <a:p>
            <a:pPr>
              <a:lnSpc>
                <a:spcPct val="80000"/>
              </a:lnSpc>
            </a:pPr>
            <a:r>
              <a:rPr lang="en-US" sz="2800" dirty="0"/>
              <a:t>Environments are much smaller</a:t>
            </a:r>
          </a:p>
          <a:p>
            <a:pPr lvl="1">
              <a:lnSpc>
                <a:spcPct val="80000"/>
              </a:lnSpc>
            </a:pPr>
            <a:r>
              <a:rPr lang="en-US" sz="2400" dirty="0"/>
              <a:t>Internal OS state is simpler than a general purpose OS</a:t>
            </a:r>
          </a:p>
          <a:p>
            <a:pPr>
              <a:lnSpc>
                <a:spcPct val="80000"/>
              </a:lnSpc>
            </a:pPr>
            <a:r>
              <a:rPr lang="en-US" sz="2800" dirty="0"/>
              <a:t>At large scale performance impact is dramatic</a:t>
            </a:r>
          </a:p>
          <a:p>
            <a:pPr lvl="1">
              <a:lnSpc>
                <a:spcPct val="80000"/>
              </a:lnSpc>
            </a:pPr>
            <a:r>
              <a:rPr lang="en-US" sz="2400" dirty="0"/>
              <a:t>Large impetus to optimize VMM and OS</a:t>
            </a:r>
          </a:p>
        </p:txBody>
      </p:sp>
    </p:spTree>
    <p:extLst>
      <p:ext uri="{BB962C8B-B14F-4D97-AF65-F5344CB8AC3E}">
        <p14:creationId xmlns:p14="http://schemas.microsoft.com/office/powerpoint/2010/main" val="18929920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0BCC3A-7DD7-45AA-9009-C0A930A8FB95}" type="slidenum">
              <a:rPr lang="en-US"/>
              <a:pPr/>
              <a:t>23</a:t>
            </a:fld>
            <a:endParaRPr lang="en-US"/>
          </a:p>
        </p:txBody>
      </p:sp>
      <p:sp>
        <p:nvSpPr>
          <p:cNvPr id="37683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Summary</a:t>
            </a:r>
          </a:p>
        </p:txBody>
      </p:sp>
      <p:sp>
        <p:nvSpPr>
          <p:cNvPr id="37683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en-US" sz="2400" dirty="0">
                <a:solidFill>
                  <a:srgbClr val="FF3300"/>
                </a:solidFill>
              </a:rPr>
              <a:t>Virtualization can scale</a:t>
            </a:r>
          </a:p>
          <a:p>
            <a:pPr lvl="1">
              <a:lnSpc>
                <a:spcPct val="90000"/>
              </a:lnSpc>
            </a:pPr>
            <a:r>
              <a:rPr lang="en-US" sz="2000" dirty="0">
                <a:solidFill>
                  <a:srgbClr val="FF3300"/>
                </a:solidFill>
              </a:rPr>
              <a:t>Near native performance for optimized </a:t>
            </a:r>
            <a:r>
              <a:rPr lang="en-US" sz="2000" dirty="0" smtClean="0">
                <a:solidFill>
                  <a:srgbClr val="FF3300"/>
                </a:solidFill>
              </a:rPr>
              <a:t>VMM/guest</a:t>
            </a:r>
            <a:endParaRPr lang="en-US" sz="2000" dirty="0">
              <a:solidFill>
                <a:srgbClr val="FF3300"/>
              </a:solidFill>
            </a:endParaRPr>
          </a:p>
          <a:p>
            <a:pPr>
              <a:lnSpc>
                <a:spcPct val="90000"/>
              </a:lnSpc>
            </a:pPr>
            <a:r>
              <a:rPr lang="en-US" sz="2400" dirty="0"/>
              <a:t>VMM needs to know about guest internals</a:t>
            </a:r>
          </a:p>
          <a:p>
            <a:pPr lvl="1">
              <a:lnSpc>
                <a:spcPct val="90000"/>
              </a:lnSpc>
            </a:pPr>
            <a:r>
              <a:rPr lang="en-US" sz="2000" dirty="0"/>
              <a:t>Should modify behavior for each guest environment</a:t>
            </a:r>
          </a:p>
          <a:p>
            <a:pPr lvl="1">
              <a:lnSpc>
                <a:spcPct val="90000"/>
              </a:lnSpc>
            </a:pPr>
            <a:r>
              <a:rPr lang="en-US" sz="2000" dirty="0"/>
              <a:t>Example: Paging method to use depends on guest</a:t>
            </a:r>
          </a:p>
          <a:p>
            <a:pPr>
              <a:lnSpc>
                <a:spcPct val="90000"/>
              </a:lnSpc>
            </a:pPr>
            <a:endParaRPr lang="en-US" sz="2400" dirty="0"/>
          </a:p>
          <a:p>
            <a:pPr>
              <a:lnSpc>
                <a:spcPct val="90000"/>
              </a:lnSpc>
            </a:pPr>
            <a:r>
              <a:rPr lang="en-US" sz="2400" dirty="0" smtClean="0"/>
              <a:t>Black Box inference is not desirable in HPC environment</a:t>
            </a:r>
          </a:p>
          <a:p>
            <a:pPr lvl="1">
              <a:lnSpc>
                <a:spcPct val="90000"/>
              </a:lnSpc>
            </a:pPr>
            <a:r>
              <a:rPr lang="en-US" sz="2000" dirty="0" smtClean="0"/>
              <a:t>Unacceptable performance overhead</a:t>
            </a:r>
          </a:p>
          <a:p>
            <a:pPr lvl="1">
              <a:lnSpc>
                <a:spcPct val="90000"/>
              </a:lnSpc>
            </a:pPr>
            <a:r>
              <a:rPr lang="en-US" sz="2000" dirty="0" smtClean="0"/>
              <a:t>Convergence time</a:t>
            </a:r>
          </a:p>
          <a:p>
            <a:pPr lvl="1">
              <a:lnSpc>
                <a:spcPct val="90000"/>
              </a:lnSpc>
            </a:pPr>
            <a:r>
              <a:rPr lang="en-US" sz="2000" dirty="0" smtClean="0"/>
              <a:t>Mistakes have large consequences</a:t>
            </a:r>
          </a:p>
          <a:p>
            <a:pPr>
              <a:lnSpc>
                <a:spcPct val="90000"/>
              </a:lnSpc>
            </a:pPr>
            <a:r>
              <a:rPr lang="en-US" sz="2400" dirty="0" smtClean="0"/>
              <a:t>Need </a:t>
            </a:r>
            <a:r>
              <a:rPr lang="en-US" sz="2400" dirty="0"/>
              <a:t>guest cooperation</a:t>
            </a:r>
          </a:p>
          <a:p>
            <a:pPr lvl="1">
              <a:lnSpc>
                <a:spcPct val="90000"/>
              </a:lnSpc>
            </a:pPr>
            <a:r>
              <a:rPr lang="en-US" sz="2000" dirty="0">
                <a:solidFill>
                  <a:srgbClr val="0066FF"/>
                </a:solidFill>
              </a:rPr>
              <a:t>Guest and VMM relationship should be </a:t>
            </a:r>
            <a:r>
              <a:rPr lang="en-US" sz="2000" dirty="0" smtClean="0">
                <a:solidFill>
                  <a:srgbClr val="0066FF"/>
                </a:solidFill>
              </a:rPr>
              <a:t>symbiotic</a:t>
            </a:r>
            <a:endParaRPr lang="en-US" sz="2000" dirty="0">
              <a:solidFill>
                <a:srgbClr val="0066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729891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0BCC3A-7DD7-45AA-9009-C0A930A8FB95}" type="slidenum">
              <a:rPr lang="en-US"/>
              <a:pPr/>
              <a:t>24</a:t>
            </a:fld>
            <a:endParaRPr lang="en-US"/>
          </a:p>
        </p:txBody>
      </p:sp>
      <p:sp>
        <p:nvSpPr>
          <p:cNvPr id="37683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Summary</a:t>
            </a:r>
          </a:p>
        </p:txBody>
      </p:sp>
      <p:sp>
        <p:nvSpPr>
          <p:cNvPr id="37683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endParaRPr lang="en-US" sz="2400" dirty="0"/>
          </a:p>
          <a:p>
            <a:pPr>
              <a:lnSpc>
                <a:spcPct val="90000"/>
              </a:lnSpc>
            </a:pPr>
            <a:r>
              <a:rPr lang="en-US" sz="2400" dirty="0" smtClean="0"/>
              <a:t>Black Box inference is not desirable in HPC environment</a:t>
            </a:r>
          </a:p>
          <a:p>
            <a:pPr lvl="1">
              <a:lnSpc>
                <a:spcPct val="90000"/>
              </a:lnSpc>
            </a:pPr>
            <a:r>
              <a:rPr lang="en-US" sz="2000" dirty="0" smtClean="0"/>
              <a:t>Unacceptable performance overhead</a:t>
            </a:r>
          </a:p>
          <a:p>
            <a:pPr lvl="1">
              <a:lnSpc>
                <a:spcPct val="90000"/>
              </a:lnSpc>
            </a:pPr>
            <a:r>
              <a:rPr lang="en-US" sz="2000" dirty="0" smtClean="0"/>
              <a:t>Convergence time</a:t>
            </a:r>
          </a:p>
          <a:p>
            <a:pPr lvl="1">
              <a:lnSpc>
                <a:spcPct val="90000"/>
              </a:lnSpc>
            </a:pPr>
            <a:r>
              <a:rPr lang="en-US" sz="2000" dirty="0" smtClean="0"/>
              <a:t>Mistakes have large consequences</a:t>
            </a:r>
          </a:p>
          <a:p>
            <a:pPr>
              <a:lnSpc>
                <a:spcPct val="90000"/>
              </a:lnSpc>
            </a:pPr>
            <a:r>
              <a:rPr lang="en-US" sz="2400" dirty="0" smtClean="0"/>
              <a:t>Need </a:t>
            </a:r>
            <a:r>
              <a:rPr lang="en-US" sz="2400" dirty="0"/>
              <a:t>guest cooperation</a:t>
            </a:r>
          </a:p>
          <a:p>
            <a:pPr lvl="1">
              <a:lnSpc>
                <a:spcPct val="90000"/>
              </a:lnSpc>
            </a:pPr>
            <a:r>
              <a:rPr lang="en-US" sz="2000" dirty="0">
                <a:solidFill>
                  <a:srgbClr val="0066FF"/>
                </a:solidFill>
              </a:rPr>
              <a:t>Guest and VMM relationship should be </a:t>
            </a:r>
            <a:r>
              <a:rPr lang="en-US" sz="2000" dirty="0" smtClean="0">
                <a:solidFill>
                  <a:srgbClr val="0066FF"/>
                </a:solidFill>
              </a:rPr>
              <a:t>symbiotic</a:t>
            </a:r>
            <a:endParaRPr lang="en-US" sz="2000" dirty="0">
              <a:solidFill>
                <a:srgbClr val="0066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625182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2026</TotalTime>
  <Words>973</Words>
  <Application>Microsoft Office PowerPoint</Application>
  <PresentationFormat>On-screen Show (4:3)</PresentationFormat>
  <Paragraphs>249</Paragraphs>
  <Slides>24</Slides>
  <Notes>12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24</vt:i4>
      </vt:variant>
    </vt:vector>
  </HeadingPairs>
  <TitlesOfParts>
    <vt:vector size="26" baseType="lpstr">
      <vt:lpstr>Office Theme</vt:lpstr>
      <vt:lpstr>Acrobat Document</vt:lpstr>
      <vt:lpstr>Minimal-overhead Virtualization of a Large Scale Supercomputer</vt:lpstr>
      <vt:lpstr>Summary</vt:lpstr>
      <vt:lpstr>Outline</vt:lpstr>
      <vt:lpstr>Virtualization in HPC</vt:lpstr>
      <vt:lpstr>Palacios VMM</vt:lpstr>
      <vt:lpstr>Kitten: An Open Source LWK</vt:lpstr>
      <vt:lpstr>HPC Performance Evaluation</vt:lpstr>
      <vt:lpstr>Scalability at Large Scale (Weak Scaling) Catamount Guest OS</vt:lpstr>
      <vt:lpstr>Minimal Overhead Virtualization</vt:lpstr>
      <vt:lpstr>Passthrough I/O</vt:lpstr>
      <vt:lpstr>Passthrough I/O architecture</vt:lpstr>
      <vt:lpstr>Trust</vt:lpstr>
      <vt:lpstr>Infiniband on Commodity Linux</vt:lpstr>
      <vt:lpstr>Interrupt Overheads</vt:lpstr>
      <vt:lpstr>Virtualized Paging</vt:lpstr>
      <vt:lpstr>Virtual Paging mechanisms</vt:lpstr>
      <vt:lpstr>Improving Nested Paging</vt:lpstr>
      <vt:lpstr>Selective Virtual Paging</vt:lpstr>
      <vt:lpstr>Controlled Preemption</vt:lpstr>
      <vt:lpstr>Summary</vt:lpstr>
      <vt:lpstr>Conclusion</vt:lpstr>
      <vt:lpstr>Symbiotic Virtualization in HPC</vt:lpstr>
      <vt:lpstr>Summary</vt:lpstr>
      <vt:lpstr>Summary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jarusl</dc:creator>
  <cp:lastModifiedBy>jarusl</cp:lastModifiedBy>
  <cp:revision>107</cp:revision>
  <dcterms:created xsi:type="dcterms:W3CDTF">2011-03-07T19:55:24Z</dcterms:created>
  <dcterms:modified xsi:type="dcterms:W3CDTF">2011-03-11T16:13:13Z</dcterms:modified>
</cp:coreProperties>
</file>