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74" r:id="rId4"/>
    <p:sldId id="259" r:id="rId5"/>
    <p:sldId id="282" r:id="rId6"/>
    <p:sldId id="260" r:id="rId7"/>
    <p:sldId id="261" r:id="rId8"/>
    <p:sldId id="262" r:id="rId9"/>
    <p:sldId id="263" r:id="rId10"/>
    <p:sldId id="264" r:id="rId11"/>
    <p:sldId id="281" r:id="rId12"/>
    <p:sldId id="265" r:id="rId13"/>
    <p:sldId id="266" r:id="rId14"/>
    <p:sldId id="275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8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43" autoAdjust="0"/>
  </p:normalViewPr>
  <p:slideViewPr>
    <p:cSldViewPr>
      <p:cViewPr varScale="1">
        <p:scale>
          <a:sx n="68" d="100"/>
          <a:sy n="68" d="100"/>
        </p:scale>
        <p:origin x="-5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97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97AC88-374C-411F-9604-F79D07280256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FB2D7-CB1E-4484-81DF-798B8D85D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0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B075C5D-7538-43F4-B498-D2BB2FAAAF67}" type="slidenum">
              <a:rPr lang="en-US" b="0"/>
              <a:pPr eaLnBrk="1" hangingPunct="1"/>
              <a:t>1</a:t>
            </a:fld>
            <a:endParaRPr lang="en-US" b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74176-9AA6-4770-B7FD-ECC2D7B88660}" type="slidenum">
              <a:rPr lang="en-US"/>
              <a:pPr/>
              <a:t>4</a:t>
            </a:fld>
            <a:endParaRPr 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39B70-75DC-43B9-B4B2-A108FAB7519B}" type="slidenum">
              <a:rPr lang="en-US"/>
              <a:pPr/>
              <a:t>6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C8DAD3-7191-4EFA-B4F2-7A58F4C28D49}" type="slidenum">
              <a:rPr lang="en-US"/>
              <a:pPr/>
              <a:t>7</a:t>
            </a:fld>
            <a:endParaRPr lang="en-US"/>
          </a:p>
        </p:txBody>
      </p:sp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9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2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42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7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1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4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59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4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5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7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AC283-1EB4-4B2D-887A-856BE2C5C29F}" type="datetimeFigureOut">
              <a:rPr lang="en-US" smtClean="0"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EB918-3BB3-4770-92C4-87E1CC48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4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09600"/>
            <a:ext cx="2378075" cy="230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0200" y="533400"/>
            <a:ext cx="8813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err="1" smtClean="0">
                <a:solidFill>
                  <a:srgbClr val="003FFF"/>
                </a:solidFill>
              </a:rPr>
              <a:t>SymCall</a:t>
            </a:r>
            <a:r>
              <a:rPr lang="en-US" sz="4000" b="1" dirty="0" smtClean="0">
                <a:solidFill>
                  <a:srgbClr val="003FFF"/>
                </a:solidFill>
              </a:rPr>
              <a:t>: Symbiotic Virtualization</a:t>
            </a:r>
            <a:br>
              <a:rPr lang="en-US" sz="4000" b="1" dirty="0" smtClean="0">
                <a:solidFill>
                  <a:srgbClr val="003FFF"/>
                </a:solidFill>
              </a:rPr>
            </a:br>
            <a:r>
              <a:rPr lang="en-US" sz="4000" b="1" dirty="0" smtClean="0">
                <a:solidFill>
                  <a:srgbClr val="003FFF"/>
                </a:solidFill>
              </a:rPr>
              <a:t>Through VMM-to-Guest </a:t>
            </a:r>
            <a:r>
              <a:rPr lang="en-US" sz="4000" b="1" dirty="0" err="1" smtClean="0">
                <a:solidFill>
                  <a:srgbClr val="003FFF"/>
                </a:solidFill>
              </a:rPr>
              <a:t>Upcalls</a:t>
            </a:r>
            <a:endParaRPr lang="en-US" sz="4000" b="1" dirty="0" smtClean="0">
              <a:solidFill>
                <a:srgbClr val="003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2514600"/>
            <a:ext cx="8305800" cy="43434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endParaRPr lang="en-US" b="1" dirty="0" smtClean="0">
              <a:solidFill>
                <a:srgbClr val="FF4300"/>
              </a:solidFill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b="1" dirty="0" smtClean="0">
                <a:solidFill>
                  <a:srgbClr val="FF4300"/>
                </a:solidFill>
              </a:rPr>
              <a:t>John R. Lange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en-US" b="1" dirty="0" smtClean="0">
                <a:solidFill>
                  <a:srgbClr val="FF430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Peter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</a:rPr>
              <a:t>Dinda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 eaLnBrk="1" hangingPunct="1">
              <a:lnSpc>
                <a:spcPct val="80000"/>
              </a:lnSpc>
            </a:pPr>
            <a:endParaRPr lang="en-US" dirty="0" smtClean="0">
              <a:solidFill>
                <a:srgbClr val="FF4300"/>
              </a:solidFill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University of Pittsburgh (CS)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Northwestern University (EECS)</a:t>
            </a:r>
          </a:p>
          <a:p>
            <a:pPr algn="r" eaLnBrk="1" hangingPunct="1">
              <a:lnSpc>
                <a:spcPct val="80000"/>
              </a:lnSpc>
            </a:pPr>
            <a:endParaRPr lang="en-US" sz="1800" b="1" dirty="0" smtClean="0"/>
          </a:p>
          <a:p>
            <a:pPr algn="r" eaLnBrk="1" hangingPunct="1">
              <a:lnSpc>
                <a:spcPct val="80000"/>
              </a:lnSpc>
            </a:pPr>
            <a:endParaRPr lang="en-US" sz="1800" b="1" dirty="0" smtClean="0"/>
          </a:p>
          <a:p>
            <a:pPr algn="r" eaLnBrk="1" hangingPunct="1">
              <a:lnSpc>
                <a:spcPct val="80000"/>
              </a:lnSpc>
            </a:pPr>
            <a:endParaRPr lang="en-US" sz="1800" b="1" dirty="0" smtClean="0"/>
          </a:p>
          <a:p>
            <a:pPr algn="r" eaLnBrk="1" hangingPunct="1">
              <a:lnSpc>
                <a:spcPct val="80000"/>
              </a:lnSpc>
            </a:pPr>
            <a:endParaRPr lang="en-US" sz="1800" b="1" dirty="0" smtClean="0"/>
          </a:p>
          <a:p>
            <a:pPr algn="r" eaLnBrk="1" hangingPunct="1">
              <a:lnSpc>
                <a:spcPct val="80000"/>
              </a:lnSpc>
            </a:pPr>
            <a:endParaRPr lang="en-US" sz="1800" b="1" dirty="0" smtClean="0"/>
          </a:p>
          <a:p>
            <a:pPr algn="r" eaLnBrk="1" hangingPunct="1">
              <a:lnSpc>
                <a:spcPct val="80000"/>
              </a:lnSpc>
            </a:pPr>
            <a:endParaRPr lang="en-US" sz="1800" b="1" dirty="0" smtClean="0"/>
          </a:p>
          <a:p>
            <a:pPr algn="r" eaLnBrk="1" hangingPunct="1">
              <a:lnSpc>
                <a:spcPct val="80000"/>
              </a:lnSpc>
            </a:pPr>
            <a:r>
              <a:rPr lang="en-US" sz="1800" b="1" dirty="0" smtClean="0"/>
              <a:t>March 11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, 2011</a:t>
            </a:r>
          </a:p>
        </p:txBody>
      </p:sp>
      <p:pic>
        <p:nvPicPr>
          <p:cNvPr id="3077" name="Picture 15" descr="C:\Users\Jack Lange\Documents\presentations\pitt_sea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4745038"/>
            <a:ext cx="1857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331" y="4164013"/>
            <a:ext cx="2817812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8" descr="kitten1_blac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43" y="3124200"/>
            <a:ext cx="310038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138" y="4745038"/>
            <a:ext cx="2246384" cy="196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40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CC3A-7DD7-45AA-9009-C0A930A8FB95}" type="slidenum">
              <a:rPr lang="en-US"/>
              <a:pPr/>
              <a:t>2</a:t>
            </a:fld>
            <a:endParaRPr lang="en-US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3300"/>
                </a:solidFill>
              </a:rPr>
              <a:t>Virtualization can scale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3300"/>
                </a:solidFill>
              </a:rPr>
              <a:t>Near native performance for optimized VMM/guest (within </a:t>
            </a:r>
            <a:r>
              <a:rPr lang="en-US" sz="2000" dirty="0" smtClean="0">
                <a:solidFill>
                  <a:srgbClr val="FF3300"/>
                </a:solidFill>
              </a:rPr>
              <a:t>3%)</a:t>
            </a:r>
            <a:endParaRPr lang="en-US" sz="2000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VMM needs to know about guest internals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Should modify behavior for each guest environment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Example: Paging method to use depends on guest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Black Box inference is not desirable in HPC environment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Unacceptable performance overhead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Convergence time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Mistakes have large consequences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Need guest cooperation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0066FF"/>
                </a:solidFill>
              </a:rPr>
              <a:t>Guest and VMM relationship should be </a:t>
            </a:r>
            <a:r>
              <a:rPr lang="en-US" sz="2000" dirty="0" smtClean="0">
                <a:solidFill>
                  <a:srgbClr val="0066FF"/>
                </a:solidFill>
              </a:rPr>
              <a:t>symbiotic</a:t>
            </a:r>
            <a:endParaRPr lang="en-US" sz="20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5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3333FF"/>
                </a:solidFill>
              </a:rPr>
              <a:t>Semantic Gap</a:t>
            </a:r>
          </a:p>
          <a:p>
            <a:pPr lvl="1"/>
            <a:r>
              <a:rPr lang="en-US" dirty="0" smtClean="0"/>
              <a:t>VM introspection is hard</a:t>
            </a:r>
            <a:endParaRPr lang="en-US" dirty="0"/>
          </a:p>
          <a:p>
            <a:r>
              <a:rPr lang="en-US" dirty="0" smtClean="0">
                <a:solidFill>
                  <a:srgbClr val="3333FF"/>
                </a:solidFill>
              </a:rPr>
              <a:t>Symbiotic Virtualization</a:t>
            </a:r>
          </a:p>
          <a:p>
            <a:pPr lvl="1"/>
            <a:r>
              <a:rPr lang="en-US" dirty="0" smtClean="0"/>
              <a:t>Specifically design VMM/OS to maximize information sharing</a:t>
            </a:r>
            <a:endParaRPr lang="en-US" dirty="0"/>
          </a:p>
          <a:p>
            <a:r>
              <a:rPr lang="en-US" dirty="0" err="1" smtClean="0">
                <a:solidFill>
                  <a:srgbClr val="3333FF"/>
                </a:solidFill>
              </a:rPr>
              <a:t>SymCall</a:t>
            </a:r>
            <a:endParaRPr lang="en-US" dirty="0" smtClean="0">
              <a:solidFill>
                <a:srgbClr val="3333FF"/>
              </a:solidFill>
            </a:endParaRPr>
          </a:p>
          <a:p>
            <a:pPr lvl="1"/>
            <a:r>
              <a:rPr lang="en-US" dirty="0" smtClean="0"/>
              <a:t>Synchronous </a:t>
            </a:r>
            <a:r>
              <a:rPr lang="en-US" dirty="0" err="1" smtClean="0"/>
              <a:t>upcalls</a:t>
            </a:r>
            <a:r>
              <a:rPr lang="en-US" dirty="0" smtClean="0"/>
              <a:t> into a running VM</a:t>
            </a:r>
            <a:endParaRPr lang="en-US" dirty="0"/>
          </a:p>
          <a:p>
            <a:r>
              <a:rPr lang="en-US" dirty="0" err="1" smtClean="0">
                <a:solidFill>
                  <a:srgbClr val="3333FF"/>
                </a:solidFill>
              </a:rPr>
              <a:t>SwapBypass</a:t>
            </a:r>
            <a:endParaRPr lang="en-US" dirty="0" smtClean="0">
              <a:solidFill>
                <a:srgbClr val="3333FF"/>
              </a:solidFill>
            </a:endParaRPr>
          </a:p>
          <a:p>
            <a:pPr lvl="1"/>
            <a:r>
              <a:rPr lang="en-US" dirty="0" smtClean="0"/>
              <a:t>Transparently increase guest memory space</a:t>
            </a:r>
          </a:p>
        </p:txBody>
      </p:sp>
    </p:spTree>
    <p:extLst>
      <p:ext uri="{BB962C8B-B14F-4D97-AF65-F5344CB8AC3E}">
        <p14:creationId xmlns:p14="http://schemas.microsoft.com/office/powerpoint/2010/main" val="205319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07A53-4895-4A53-8A5F-0096F37BD0F9}" type="slidenum">
              <a:rPr lang="en-US"/>
              <a:pPr/>
              <a:t>4</a:t>
            </a:fld>
            <a:endParaRPr lang="en-US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Semantic Gap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59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VMM architectures are designed as black boxes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Explicit OS interface (hardware or </a:t>
            </a:r>
            <a:r>
              <a:rPr lang="en-US" sz="2000" dirty="0" err="1"/>
              <a:t>paravirtual</a:t>
            </a:r>
            <a:r>
              <a:rPr lang="en-US" sz="2000" dirty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Internal OS state is not exposed to the VMM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Many uses for internal state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Performance, security, etc...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VMM must recreate that state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solidFill>
                  <a:srgbClr val="003FFF"/>
                </a:solidFill>
              </a:rPr>
              <a:t>“Bridging the Semantic Gap”</a:t>
            </a:r>
          </a:p>
          <a:p>
            <a:pPr lvl="3">
              <a:lnSpc>
                <a:spcPct val="80000"/>
              </a:lnSpc>
            </a:pPr>
            <a:r>
              <a:rPr lang="en-US" sz="1600" dirty="0"/>
              <a:t>[Chen: </a:t>
            </a:r>
            <a:r>
              <a:rPr lang="en-US" sz="1600" dirty="0" err="1"/>
              <a:t>HotOS</a:t>
            </a:r>
            <a:r>
              <a:rPr lang="en-US" sz="1600" dirty="0"/>
              <a:t> 2001]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Two existing approaches: Black Box and Gray Box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Black Box: Monitor external guest interactions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Gray Box: Reverse engineer internal guest state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Examples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solidFill>
                  <a:srgbClr val="003FFF"/>
                </a:solidFill>
              </a:rPr>
              <a:t>Virtuoso Project </a:t>
            </a:r>
          </a:p>
          <a:p>
            <a:pPr lvl="2">
              <a:lnSpc>
                <a:spcPct val="80000"/>
              </a:lnSpc>
            </a:pPr>
            <a:r>
              <a:rPr lang="en-US" sz="1800" dirty="0" err="1"/>
              <a:t>Lycosid</a:t>
            </a:r>
            <a:r>
              <a:rPr lang="en-US" sz="1800" dirty="0"/>
              <a:t>, </a:t>
            </a:r>
            <a:r>
              <a:rPr lang="en-US" sz="1800" dirty="0" err="1"/>
              <a:t>Antfarm</a:t>
            </a:r>
            <a:r>
              <a:rPr lang="en-US" sz="1800" dirty="0"/>
              <a:t>, Geiger, </a:t>
            </a:r>
            <a:r>
              <a:rPr lang="en-US" sz="1800" dirty="0" err="1"/>
              <a:t>IBMon</a:t>
            </a:r>
            <a:r>
              <a:rPr lang="en-US" sz="1800" dirty="0"/>
              <a:t>, many others</a:t>
            </a:r>
          </a:p>
        </p:txBody>
      </p:sp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88" y="2978150"/>
            <a:ext cx="39147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983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E14A-D0A9-4CA1-B867-4EBF3118F5F2}" type="slidenum">
              <a:rPr lang="en-US"/>
              <a:pPr/>
              <a:t>5</a:t>
            </a:fld>
            <a:endParaRPr lang="en-US"/>
          </a:p>
        </p:txBody>
      </p:sp>
      <p:sp>
        <p:nvSpPr>
          <p:cNvPr id="501762" name="Rectangle 2"/>
          <p:cNvSpPr>
            <a:spLocks noChangeArrowheads="1"/>
          </p:cNvSpPr>
          <p:nvPr/>
        </p:nvSpPr>
        <p:spPr bwMode="auto">
          <a:xfrm>
            <a:off x="469900" y="2387600"/>
            <a:ext cx="1638300" cy="3175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Swapping</a:t>
            </a:r>
          </a:p>
        </p:txBody>
      </p:sp>
      <p:sp>
        <p:nvSpPr>
          <p:cNvPr id="501764" name="Rectangle 4"/>
          <p:cNvSpPr>
            <a:spLocks noChangeArrowheads="1"/>
          </p:cNvSpPr>
          <p:nvPr/>
        </p:nvSpPr>
        <p:spPr bwMode="auto">
          <a:xfrm>
            <a:off x="2070100" y="2844800"/>
            <a:ext cx="67056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Physical Memory</a:t>
            </a:r>
          </a:p>
        </p:txBody>
      </p:sp>
      <p:sp>
        <p:nvSpPr>
          <p:cNvPr id="501765" name="Rectangle 5"/>
          <p:cNvSpPr>
            <a:spLocks noChangeArrowheads="1"/>
          </p:cNvSpPr>
          <p:nvPr/>
        </p:nvSpPr>
        <p:spPr bwMode="auto">
          <a:xfrm>
            <a:off x="469900" y="2844800"/>
            <a:ext cx="1600200" cy="685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Swapped</a:t>
            </a:r>
          </a:p>
          <a:p>
            <a:pPr algn="ctr"/>
            <a:r>
              <a:rPr lang="en-US" b="0"/>
              <a:t>Memory</a:t>
            </a:r>
          </a:p>
        </p:txBody>
      </p:sp>
      <p:sp>
        <p:nvSpPr>
          <p:cNvPr id="501766" name="Rectangle 6"/>
          <p:cNvSpPr>
            <a:spLocks noChangeArrowheads="1"/>
          </p:cNvSpPr>
          <p:nvPr/>
        </p:nvSpPr>
        <p:spPr bwMode="auto">
          <a:xfrm>
            <a:off x="469900" y="2387600"/>
            <a:ext cx="8305800" cy="304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Application Memory Working Set</a:t>
            </a:r>
          </a:p>
        </p:txBody>
      </p:sp>
      <p:sp>
        <p:nvSpPr>
          <p:cNvPr id="501767" name="Line 7"/>
          <p:cNvSpPr>
            <a:spLocks noChangeShapeType="1"/>
          </p:cNvSpPr>
          <p:nvPr/>
        </p:nvSpPr>
        <p:spPr bwMode="auto">
          <a:xfrm>
            <a:off x="1333500" y="3568700"/>
            <a:ext cx="1206500" cy="977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68" name="AutoShape 8"/>
          <p:cNvSpPr>
            <a:spLocks noChangeArrowheads="1"/>
          </p:cNvSpPr>
          <p:nvPr/>
        </p:nvSpPr>
        <p:spPr bwMode="auto">
          <a:xfrm>
            <a:off x="2540000" y="4508500"/>
            <a:ext cx="571500" cy="901700"/>
          </a:xfrm>
          <a:prstGeom prst="can">
            <a:avLst>
              <a:gd name="adj" fmla="val 39444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69" name="Text Box 9"/>
          <p:cNvSpPr txBox="1">
            <a:spLocks noChangeArrowheads="1"/>
          </p:cNvSpPr>
          <p:nvPr/>
        </p:nvSpPr>
        <p:spPr bwMode="auto">
          <a:xfrm>
            <a:off x="2320925" y="5511800"/>
            <a:ext cx="1181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/>
              <a:t>Swap Disk</a:t>
            </a:r>
          </a:p>
        </p:txBody>
      </p:sp>
      <p:sp>
        <p:nvSpPr>
          <p:cNvPr id="501770" name="Rectangle 10"/>
          <p:cNvSpPr>
            <a:spLocks noChangeArrowheads="1"/>
          </p:cNvSpPr>
          <p:nvPr/>
        </p:nvSpPr>
        <p:spPr bwMode="auto">
          <a:xfrm>
            <a:off x="965200" y="2400300"/>
            <a:ext cx="254000" cy="292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01771" name="AutoShape 11"/>
          <p:cNvCxnSpPr>
            <a:cxnSpLocks noChangeShapeType="1"/>
            <a:stCxn id="501768" idx="1"/>
            <a:endCxn id="501770" idx="2"/>
          </p:cNvCxnSpPr>
          <p:nvPr/>
        </p:nvCxnSpPr>
        <p:spPr bwMode="auto">
          <a:xfrm rot="5400000" flipH="1">
            <a:off x="1050925" y="2733675"/>
            <a:ext cx="1816100" cy="173355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1772" name="Rectangle 12"/>
          <p:cNvSpPr>
            <a:spLocks noChangeArrowheads="1"/>
          </p:cNvSpPr>
          <p:nvPr/>
        </p:nvSpPr>
        <p:spPr bwMode="auto">
          <a:xfrm>
            <a:off x="7391400" y="2387600"/>
            <a:ext cx="254000" cy="3048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01773" name="AutoShape 13"/>
          <p:cNvCxnSpPr>
            <a:cxnSpLocks noChangeShapeType="1"/>
            <a:stCxn id="501772" idx="2"/>
            <a:endCxn id="501768" idx="4"/>
          </p:cNvCxnSpPr>
          <p:nvPr/>
        </p:nvCxnSpPr>
        <p:spPr bwMode="auto">
          <a:xfrm rot="5400000">
            <a:off x="4181475" y="1622425"/>
            <a:ext cx="2266950" cy="44069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1774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406400" y="1600200"/>
            <a:ext cx="8280400" cy="5257800"/>
          </a:xfrm>
          <a:noFill/>
          <a:ln/>
        </p:spPr>
        <p:txBody>
          <a:bodyPr/>
          <a:lstStyle/>
          <a:p>
            <a:r>
              <a:rPr lang="en-US"/>
              <a:t>Disk storage for expanding physical memory</a:t>
            </a:r>
          </a:p>
        </p:txBody>
      </p:sp>
      <p:sp>
        <p:nvSpPr>
          <p:cNvPr id="501775" name="Text Box 15"/>
          <p:cNvSpPr txBox="1">
            <a:spLocks noChangeArrowheads="1"/>
          </p:cNvSpPr>
          <p:nvPr/>
        </p:nvSpPr>
        <p:spPr bwMode="auto">
          <a:xfrm>
            <a:off x="279400" y="6115050"/>
            <a:ext cx="64468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rgbClr val="FF4300"/>
                </a:solidFill>
              </a:rPr>
              <a:t>Only basic knowledge without internal state</a:t>
            </a:r>
          </a:p>
        </p:txBody>
      </p:sp>
      <p:sp>
        <p:nvSpPr>
          <p:cNvPr id="501776" name="Line 16"/>
          <p:cNvSpPr>
            <a:spLocks noChangeShapeType="1"/>
          </p:cNvSpPr>
          <p:nvPr/>
        </p:nvSpPr>
        <p:spPr bwMode="auto">
          <a:xfrm flipV="1">
            <a:off x="241300" y="4140200"/>
            <a:ext cx="8674100" cy="12700"/>
          </a:xfrm>
          <a:prstGeom prst="line">
            <a:avLst/>
          </a:prstGeom>
          <a:noFill/>
          <a:ln w="38100">
            <a:solidFill>
              <a:srgbClr val="003F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77" name="Text Box 17"/>
          <p:cNvSpPr txBox="1">
            <a:spLocks noChangeArrowheads="1"/>
          </p:cNvSpPr>
          <p:nvPr/>
        </p:nvSpPr>
        <p:spPr bwMode="auto">
          <a:xfrm>
            <a:off x="225425" y="3709988"/>
            <a:ext cx="755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3FFF"/>
                </a:solidFill>
              </a:rPr>
              <a:t>Guest</a:t>
            </a:r>
          </a:p>
        </p:txBody>
      </p:sp>
      <p:sp>
        <p:nvSpPr>
          <p:cNvPr id="501778" name="Text Box 18"/>
          <p:cNvSpPr txBox="1">
            <a:spLocks noChangeArrowheads="1"/>
          </p:cNvSpPr>
          <p:nvPr/>
        </p:nvSpPr>
        <p:spPr bwMode="auto">
          <a:xfrm>
            <a:off x="238125" y="4230688"/>
            <a:ext cx="781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3FFF"/>
                </a:solidFill>
              </a:rPr>
              <a:t>VMM</a:t>
            </a:r>
          </a:p>
        </p:txBody>
      </p:sp>
    </p:spTree>
    <p:extLst>
      <p:ext uri="{BB962C8B-B14F-4D97-AF65-F5344CB8AC3E}">
        <p14:creationId xmlns:p14="http://schemas.microsoft.com/office/powerpoint/2010/main" val="149515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2" grpId="0" animBg="1"/>
      <p:bldP spid="501765" grpId="0" animBg="1"/>
      <p:bldP spid="501767" grpId="0" animBg="1"/>
      <p:bldP spid="501768" grpId="0" animBg="1"/>
      <p:bldP spid="501769" grpId="0"/>
      <p:bldP spid="501770" grpId="0" animBg="1"/>
      <p:bldP spid="501772" grpId="0" animBg="1"/>
      <p:bldP spid="501775" grpId="0"/>
      <p:bldP spid="501776" grpId="0" animBg="1"/>
      <p:bldP spid="501777" grpId="0"/>
      <p:bldP spid="5017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79BC-53E3-4AE0-AE3F-475C50F9B7D0}" type="slidenum">
              <a:rPr lang="en-US"/>
              <a:pPr/>
              <a:t>6</a:t>
            </a:fld>
            <a:endParaRPr lang="en-US"/>
          </a:p>
        </p:txBody>
      </p:sp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Symbiotic Virtualization</a:t>
            </a:r>
            <a:endParaRPr lang="en-US" dirty="0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Bridging the semantic gap is hard</a:t>
            </a:r>
          </a:p>
          <a:p>
            <a:pPr lvl="1"/>
            <a:r>
              <a:rPr lang="en-US" sz="2400" dirty="0"/>
              <a:t>Can we design a virtual machine interface with no gap?</a:t>
            </a:r>
          </a:p>
          <a:p>
            <a:pPr lvl="1"/>
            <a:endParaRPr lang="en-US" sz="2400" dirty="0"/>
          </a:p>
          <a:p>
            <a:r>
              <a:rPr lang="en-US" sz="2800" dirty="0">
                <a:solidFill>
                  <a:srgbClr val="0066FF"/>
                </a:solidFill>
              </a:rPr>
              <a:t>Symbiotic Virtualization</a:t>
            </a:r>
          </a:p>
          <a:p>
            <a:pPr lvl="1"/>
            <a:r>
              <a:rPr lang="en-US" sz="2400" dirty="0"/>
              <a:t>Design both guest OS and VMM to minimize semantic gap</a:t>
            </a:r>
          </a:p>
          <a:p>
            <a:pPr lvl="1"/>
            <a:r>
              <a:rPr lang="en-US" sz="2400" dirty="0"/>
              <a:t>2 components</a:t>
            </a:r>
          </a:p>
          <a:p>
            <a:pPr lvl="2"/>
            <a:r>
              <a:rPr lang="en-US" sz="2000" dirty="0"/>
              <a:t>Guest OS provides internal state to VMM</a:t>
            </a:r>
          </a:p>
          <a:p>
            <a:pPr lvl="2"/>
            <a:r>
              <a:rPr lang="en-US" sz="2000" dirty="0"/>
              <a:t>Guest OS services requests from VMM</a:t>
            </a:r>
          </a:p>
          <a:p>
            <a:pPr lvl="1"/>
            <a:r>
              <a:rPr lang="en-US" sz="2400" dirty="0"/>
              <a:t>Interfaces are optional</a:t>
            </a:r>
          </a:p>
        </p:txBody>
      </p:sp>
    </p:spTree>
    <p:extLst>
      <p:ext uri="{BB962C8B-B14F-4D97-AF65-F5344CB8AC3E}">
        <p14:creationId xmlns:p14="http://schemas.microsoft.com/office/powerpoint/2010/main" val="18386902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0D56-10C2-492A-B722-3076100A5487}" type="slidenum">
              <a:rPr lang="en-US"/>
              <a:pPr/>
              <a:t>7</a:t>
            </a:fld>
            <a:endParaRPr lang="en-US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Symbiotic Interfaces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815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>
                <a:solidFill>
                  <a:srgbClr val="0066FF"/>
                </a:solidFill>
              </a:rPr>
              <a:t>SymSpy Passive Interface</a:t>
            </a:r>
            <a:endParaRPr lang="en-US" sz="2800">
              <a:solidFill>
                <a:srgbClr val="0066FF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400"/>
              <a:t>Internal state already exists but it is hidden</a:t>
            </a:r>
          </a:p>
          <a:p>
            <a:pPr lvl="1">
              <a:lnSpc>
                <a:spcPct val="80000"/>
              </a:lnSpc>
            </a:pPr>
            <a:r>
              <a:rPr lang="en-US" sz="2400">
                <a:solidFill>
                  <a:srgbClr val="FF3300"/>
                </a:solidFill>
              </a:rPr>
              <a:t>Asynchronous </a:t>
            </a:r>
            <a:r>
              <a:rPr lang="en-US" sz="2400"/>
              <a:t>bi-directional communication 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via shared memory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Structured state information that is easily parsed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Semantically rich</a:t>
            </a:r>
          </a:p>
          <a:p>
            <a:pPr lvl="2">
              <a:lnSpc>
                <a:spcPct val="80000"/>
              </a:lnSpc>
            </a:pPr>
            <a:endParaRPr lang="en-US" sz="2000" b="1">
              <a:solidFill>
                <a:srgbClr val="0066F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b="1">
                <a:solidFill>
                  <a:srgbClr val="0066FF"/>
                </a:solidFill>
              </a:rPr>
              <a:t>SymCall Functional Interface</a:t>
            </a:r>
          </a:p>
          <a:p>
            <a:pPr lvl="1">
              <a:lnSpc>
                <a:spcPct val="80000"/>
              </a:lnSpc>
            </a:pPr>
            <a:r>
              <a:rPr lang="en-US" sz="2400">
                <a:solidFill>
                  <a:srgbClr val="FF3300"/>
                </a:solidFill>
              </a:rPr>
              <a:t>Synchronous </a:t>
            </a:r>
            <a:r>
              <a:rPr lang="en-US" sz="2400"/>
              <a:t>upcalls into guest </a:t>
            </a:r>
            <a:r>
              <a:rPr lang="en-US" sz="2400" i="1"/>
              <a:t>during exit handling</a:t>
            </a:r>
          </a:p>
          <a:p>
            <a:pPr lvl="1">
              <a:lnSpc>
                <a:spcPct val="80000"/>
              </a:lnSpc>
            </a:pPr>
            <a:r>
              <a:rPr lang="en-US" sz="2400" b="1"/>
              <a:t>API</a:t>
            </a:r>
            <a:r>
              <a:rPr lang="en-US" sz="2400"/>
              <a:t>	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Function call in VMM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System call in Guest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Brand new interface construct</a:t>
            </a:r>
          </a:p>
          <a:p>
            <a:pPr>
              <a:lnSpc>
                <a:spcPct val="80000"/>
              </a:lnSpc>
            </a:pPr>
            <a:endParaRPr lang="en-US" sz="2800" b="1"/>
          </a:p>
          <a:p>
            <a:pPr lvl="2">
              <a:lnSpc>
                <a:spcPct val="80000"/>
              </a:lnSpc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799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0A69-898C-4D20-8D5D-216453265549}" type="slidenum">
              <a:rPr lang="en-US"/>
              <a:pPr/>
              <a:t>8</a:t>
            </a:fld>
            <a:endParaRPr lang="en-US"/>
          </a:p>
        </p:txBody>
      </p:sp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Symbiotic Discovery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08563"/>
          </a:xfrm>
        </p:spPr>
        <p:txBody>
          <a:bodyPr/>
          <a:lstStyle/>
          <a:p>
            <a:r>
              <a:rPr lang="en-US"/>
              <a:t>A symbiotic OS must run on real hardware</a:t>
            </a:r>
          </a:p>
          <a:p>
            <a:pPr lvl="1"/>
            <a:r>
              <a:rPr lang="en-US"/>
              <a:t>Interface must be based on hardware features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r>
              <a:rPr lang="en-US"/>
              <a:t>CPUID </a:t>
            </a:r>
          </a:p>
          <a:p>
            <a:pPr lvl="1"/>
            <a:r>
              <a:rPr lang="en-US"/>
              <a:t>Detection of Symbiotic VMM</a:t>
            </a:r>
          </a:p>
          <a:p>
            <a:r>
              <a:rPr lang="en-US"/>
              <a:t>MSRs</a:t>
            </a:r>
          </a:p>
          <a:p>
            <a:pPr lvl="1"/>
            <a:r>
              <a:rPr lang="en-US"/>
              <a:t>Configuration of Symbiotic interfaces</a:t>
            </a:r>
          </a:p>
          <a:p>
            <a:endParaRPr lang="en-US"/>
          </a:p>
        </p:txBody>
      </p:sp>
      <p:pic>
        <p:nvPicPr>
          <p:cNvPr id="4976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3095625"/>
            <a:ext cx="7797800" cy="331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7669" name="Rectangle 5"/>
          <p:cNvSpPr>
            <a:spLocks noChangeArrowheads="1"/>
          </p:cNvSpPr>
          <p:nvPr/>
        </p:nvSpPr>
        <p:spPr bwMode="auto">
          <a:xfrm>
            <a:off x="8140700" y="2844800"/>
            <a:ext cx="190500" cy="3733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1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95AFD-47F9-480F-A19A-4719561111FE}" type="slidenum">
              <a:rPr lang="en-US"/>
              <a:pPr/>
              <a:t>9</a:t>
            </a:fld>
            <a:endParaRPr lang="en-US"/>
          </a:p>
        </p:txBody>
      </p:sp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SymSpy</a:t>
            </a:r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203700"/>
            <a:ext cx="8229600" cy="2328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Shared memory page between OS and VMM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OS uses MSR to map into address space</a:t>
            </a:r>
          </a:p>
          <a:p>
            <a:pPr>
              <a:lnSpc>
                <a:spcPct val="90000"/>
              </a:lnSpc>
            </a:pPr>
            <a:r>
              <a:rPr lang="en-US" sz="2800"/>
              <a:t>Standardized data structures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Shared state information</a:t>
            </a:r>
          </a:p>
          <a:p>
            <a:pPr>
              <a:lnSpc>
                <a:spcPct val="90000"/>
              </a:lnSpc>
            </a:pPr>
            <a:r>
              <a:rPr lang="en-US" sz="2800"/>
              <a:t>Read and write without exits</a:t>
            </a:r>
          </a:p>
        </p:txBody>
      </p:sp>
      <p:pic>
        <p:nvPicPr>
          <p:cNvPr id="4986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55725"/>
            <a:ext cx="5321300" cy="26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286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FCA5-F301-40DC-8258-776049E86008}" type="slidenum">
              <a:rPr lang="en-US"/>
              <a:pPr/>
              <a:t>10</a:t>
            </a:fld>
            <a:endParaRPr lang="en-US"/>
          </a:p>
        </p:txBody>
      </p:sp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SymCall (Symbiotic Upcalls)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97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Conceptually similar to System Calls	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System Calls: </a:t>
            </a:r>
            <a:r>
              <a:rPr lang="en-US" sz="2000">
                <a:solidFill>
                  <a:srgbClr val="FF4300"/>
                </a:solidFill>
              </a:rPr>
              <a:t>Application</a:t>
            </a:r>
            <a:r>
              <a:rPr lang="en-US" sz="2000"/>
              <a:t> requests OS services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Symbiotic Upcalls: </a:t>
            </a:r>
            <a:r>
              <a:rPr lang="en-US" sz="2000">
                <a:solidFill>
                  <a:srgbClr val="FF4300"/>
                </a:solidFill>
              </a:rPr>
              <a:t>VMM</a:t>
            </a:r>
            <a:r>
              <a:rPr lang="en-US" sz="2000"/>
              <a:t> requests OS services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Designed to be architecturally similar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Virtual hardware interface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Superset of System Call MSRs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Internal OS implementation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Share same system call data structures and basic operations</a:t>
            </a:r>
          </a:p>
          <a:p>
            <a:pPr lvl="2"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r>
              <a:rPr lang="en-US" sz="2400"/>
              <a:t>Guest OS configures a special execution context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VMM instantiates that context to execute synchronous upcall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Symcalls exit via a dedicated hypercall</a:t>
            </a:r>
          </a:p>
        </p:txBody>
      </p:sp>
    </p:spTree>
    <p:extLst>
      <p:ext uri="{BB962C8B-B14F-4D97-AF65-F5344CB8AC3E}">
        <p14:creationId xmlns:p14="http://schemas.microsoft.com/office/powerpoint/2010/main" val="92141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B58C-59EC-4E52-BCAA-60EDFAC2795F}" type="slidenum">
              <a:rPr lang="en-US"/>
              <a:pPr/>
              <a:t>11</a:t>
            </a:fld>
            <a:endParaRPr lang="en-US"/>
          </a:p>
        </p:txBody>
      </p:sp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SymCall environment</a:t>
            </a:r>
          </a:p>
        </p:txBody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43900" cy="50974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Specified in virtual SYMCALL </a:t>
            </a:r>
            <a:r>
              <a:rPr lang="en-US" sz="2800" dirty="0" smtClean="0"/>
              <a:t>MSRs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Based </a:t>
            </a:r>
            <a:r>
              <a:rPr lang="en-US" sz="2400" dirty="0"/>
              <a:t>on System Call </a:t>
            </a:r>
            <a:r>
              <a:rPr lang="en-US" sz="2400" dirty="0" smtClean="0"/>
              <a:t>MSRs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VMM copies values into hardware control registers 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SYMCALL </a:t>
            </a:r>
            <a:r>
              <a:rPr lang="en-US" sz="2800" dirty="0" smtClean="0"/>
              <a:t>MSRs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SYMCALL_RIP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Global code entry point for all </a:t>
            </a:r>
            <a:r>
              <a:rPr lang="en-US" sz="2000" dirty="0" err="1"/>
              <a:t>symcalls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SYMCALL_RSP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Stack frame used by </a:t>
            </a:r>
            <a:r>
              <a:rPr lang="en-US" sz="2000" dirty="0" err="1"/>
              <a:t>SymCall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SYMCALL_CS (+SS)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Code segment and Stack segment used for </a:t>
            </a:r>
            <a:r>
              <a:rPr lang="en-US" sz="2000" dirty="0" err="1"/>
              <a:t>SymCall</a:t>
            </a:r>
            <a:endParaRPr lang="en-US" sz="2000" dirty="0"/>
          </a:p>
          <a:p>
            <a:pPr lvl="2">
              <a:lnSpc>
                <a:spcPct val="90000"/>
              </a:lnSpc>
            </a:pPr>
            <a:r>
              <a:rPr lang="en-US" sz="2000" dirty="0"/>
              <a:t>Enables kernel mode execution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SYMCALL_GS and SYMCALL_FS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Special segments that point to per CPU data structures</a:t>
            </a:r>
          </a:p>
        </p:txBody>
      </p:sp>
    </p:spTree>
    <p:extLst>
      <p:ext uri="{BB962C8B-B14F-4D97-AF65-F5344CB8AC3E}">
        <p14:creationId xmlns:p14="http://schemas.microsoft.com/office/powerpoint/2010/main" val="373980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B2C-977A-43DF-9D5C-75A575666F30}" type="slidenum">
              <a:rPr lang="en-US"/>
              <a:pPr/>
              <a:t>12</a:t>
            </a:fld>
            <a:endParaRPr lang="en-US"/>
          </a:p>
        </p:txBody>
      </p:sp>
      <p:pic>
        <p:nvPicPr>
          <p:cNvPr id="387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8674100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SymCall Control Flow</a:t>
            </a:r>
          </a:p>
        </p:txBody>
      </p:sp>
      <p:sp>
        <p:nvSpPr>
          <p:cNvPr id="387077" name="Line 5"/>
          <p:cNvSpPr>
            <a:spLocks noChangeShapeType="1"/>
          </p:cNvSpPr>
          <p:nvPr/>
        </p:nvSpPr>
        <p:spPr bwMode="auto">
          <a:xfrm>
            <a:off x="7264400" y="4826000"/>
            <a:ext cx="0" cy="812800"/>
          </a:xfrm>
          <a:prstGeom prst="line">
            <a:avLst/>
          </a:prstGeom>
          <a:noFill/>
          <a:ln w="38100">
            <a:solidFill>
              <a:srgbClr val="FF43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7078" name="Line 6"/>
          <p:cNvSpPr>
            <a:spLocks noChangeShapeType="1"/>
          </p:cNvSpPr>
          <p:nvPr/>
        </p:nvSpPr>
        <p:spPr bwMode="auto">
          <a:xfrm flipH="1" flipV="1">
            <a:off x="1079500" y="5638800"/>
            <a:ext cx="62103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7079" name="Line 7"/>
          <p:cNvSpPr>
            <a:spLocks noChangeShapeType="1"/>
          </p:cNvSpPr>
          <p:nvPr/>
        </p:nvSpPr>
        <p:spPr bwMode="auto">
          <a:xfrm flipH="1">
            <a:off x="1104900" y="4635500"/>
            <a:ext cx="0" cy="10033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7080" name="Rectangle 8"/>
          <p:cNvSpPr>
            <a:spLocks noChangeArrowheads="1"/>
          </p:cNvSpPr>
          <p:nvPr/>
        </p:nvSpPr>
        <p:spPr bwMode="auto">
          <a:xfrm>
            <a:off x="1435100" y="4000500"/>
            <a:ext cx="5562600" cy="1079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7081" name="Rectangle 9"/>
          <p:cNvSpPr>
            <a:spLocks noChangeArrowheads="1"/>
          </p:cNvSpPr>
          <p:nvPr/>
        </p:nvSpPr>
        <p:spPr bwMode="auto">
          <a:xfrm>
            <a:off x="2247900" y="2527300"/>
            <a:ext cx="5562600" cy="1079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7082" name="Rectangle 10"/>
          <p:cNvSpPr>
            <a:spLocks noChangeArrowheads="1"/>
          </p:cNvSpPr>
          <p:nvPr/>
        </p:nvSpPr>
        <p:spPr bwMode="auto">
          <a:xfrm>
            <a:off x="1816100" y="3683000"/>
            <a:ext cx="61722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7083" name="Rectangle 11"/>
          <p:cNvSpPr>
            <a:spLocks noChangeArrowheads="1"/>
          </p:cNvSpPr>
          <p:nvPr/>
        </p:nvSpPr>
        <p:spPr bwMode="auto">
          <a:xfrm>
            <a:off x="3556000" y="3644900"/>
            <a:ext cx="3505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7084" name="Rectangle 12"/>
          <p:cNvSpPr>
            <a:spLocks noChangeArrowheads="1"/>
          </p:cNvSpPr>
          <p:nvPr/>
        </p:nvSpPr>
        <p:spPr bwMode="auto">
          <a:xfrm>
            <a:off x="2743200" y="5321300"/>
            <a:ext cx="2247900" cy="685800"/>
          </a:xfrm>
          <a:prstGeom prst="rect">
            <a:avLst/>
          </a:prstGeom>
          <a:solidFill>
            <a:schemeClr val="bg1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rgbClr val="FF3300"/>
                </a:solidFill>
              </a:rPr>
              <a:t>Handle exit</a:t>
            </a:r>
          </a:p>
        </p:txBody>
      </p:sp>
      <p:sp>
        <p:nvSpPr>
          <p:cNvPr id="387086" name="Rectangle 14"/>
          <p:cNvSpPr>
            <a:spLocks noChangeArrowheads="1"/>
          </p:cNvSpPr>
          <p:nvPr/>
        </p:nvSpPr>
        <p:spPr bwMode="auto">
          <a:xfrm>
            <a:off x="3606800" y="2311400"/>
            <a:ext cx="1295400" cy="2730500"/>
          </a:xfrm>
          <a:prstGeom prst="rect">
            <a:avLst/>
          </a:prstGeom>
          <a:solidFill>
            <a:srgbClr val="FF4300">
              <a:alpha val="13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7087" name="Rectangle 15"/>
          <p:cNvSpPr>
            <a:spLocks noChangeArrowheads="1"/>
          </p:cNvSpPr>
          <p:nvPr/>
        </p:nvSpPr>
        <p:spPr bwMode="auto">
          <a:xfrm>
            <a:off x="4927600" y="2311400"/>
            <a:ext cx="952500" cy="2730500"/>
          </a:xfrm>
          <a:prstGeom prst="rect">
            <a:avLst/>
          </a:prstGeom>
          <a:solidFill>
            <a:srgbClr val="FF4300">
              <a:alpha val="13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7088" name="Rectangle 16"/>
          <p:cNvSpPr>
            <a:spLocks noChangeArrowheads="1"/>
          </p:cNvSpPr>
          <p:nvPr/>
        </p:nvSpPr>
        <p:spPr bwMode="auto">
          <a:xfrm>
            <a:off x="5918200" y="2286000"/>
            <a:ext cx="952500" cy="2755900"/>
          </a:xfrm>
          <a:prstGeom prst="rect">
            <a:avLst/>
          </a:prstGeom>
          <a:solidFill>
            <a:srgbClr val="FF4300">
              <a:alpha val="13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4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7" grpId="0" animBg="1"/>
      <p:bldP spid="387078" grpId="0" animBg="1"/>
      <p:bldP spid="387079" grpId="0" animBg="1"/>
      <p:bldP spid="387080" grpId="0" animBg="1"/>
      <p:bldP spid="387081" grpId="0" animBg="1"/>
      <p:bldP spid="387082" grpId="0" animBg="1"/>
      <p:bldP spid="387083" grpId="0" animBg="1"/>
      <p:bldP spid="387084" grpId="0" animBg="1"/>
      <p:bldP spid="387086" grpId="0" animBg="1"/>
      <p:bldP spid="387086" grpId="1" animBg="1"/>
      <p:bldP spid="387087" grpId="0" animBg="1"/>
      <p:bldP spid="387087" grpId="1" animBg="1"/>
      <p:bldP spid="38708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D6A48-58C8-4D37-94D0-A502AF80E4FF}" type="slidenum">
              <a:rPr lang="en-US"/>
              <a:pPr/>
              <a:t>13</a:t>
            </a:fld>
            <a:endParaRPr lang="en-US"/>
          </a:p>
        </p:txBody>
      </p:sp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Existing Implementation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1263"/>
          </a:xfrm>
        </p:spPr>
        <p:txBody>
          <a:bodyPr/>
          <a:lstStyle/>
          <a:p>
            <a:r>
              <a:rPr lang="en-US"/>
              <a:t>Symbiotic Linux guest OS</a:t>
            </a:r>
          </a:p>
          <a:p>
            <a:pPr lvl="1"/>
            <a:r>
              <a:rPr lang="en-US"/>
              <a:t>Exports </a:t>
            </a:r>
            <a:r>
              <a:rPr lang="en-US">
                <a:solidFill>
                  <a:srgbClr val="003FFF"/>
                </a:solidFill>
              </a:rPr>
              <a:t>SymSpy</a:t>
            </a:r>
            <a:r>
              <a:rPr lang="en-US"/>
              <a:t> and </a:t>
            </a:r>
            <a:r>
              <a:rPr lang="en-US">
                <a:solidFill>
                  <a:srgbClr val="003FFF"/>
                </a:solidFill>
              </a:rPr>
              <a:t>SymCall</a:t>
            </a:r>
            <a:r>
              <a:rPr lang="en-US"/>
              <a:t> interfaces</a:t>
            </a:r>
          </a:p>
          <a:p>
            <a:pPr lvl="1"/>
            <a:endParaRPr lang="en-US"/>
          </a:p>
          <a:p>
            <a:r>
              <a:rPr lang="en-US"/>
              <a:t>Palacios</a:t>
            </a:r>
          </a:p>
          <a:p>
            <a:pPr lvl="1"/>
            <a:r>
              <a:rPr lang="en-US"/>
              <a:t>Fairly significant modifications to enable nested VM entries</a:t>
            </a:r>
          </a:p>
          <a:p>
            <a:pPr lvl="2"/>
            <a:r>
              <a:rPr lang="en-US"/>
              <a:t>Re-entrant exit handlers</a:t>
            </a:r>
          </a:p>
          <a:p>
            <a:pPr lvl="2"/>
            <a:r>
              <a:rPr lang="en-US"/>
              <a:t>Serialize subset of guest state out of global hardware structures 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F869-5F9F-4FED-9F7F-99A2A9BCD8FB}" type="slidenum">
              <a:rPr lang="en-US"/>
              <a:pPr/>
              <a:t>14</a:t>
            </a:fld>
            <a:endParaRPr lang="en-US"/>
          </a:p>
        </p:txBody>
      </p:sp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Restrictions</a:t>
            </a:r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5900"/>
            <a:ext cx="8229600" cy="5080000"/>
          </a:xfrm>
        </p:spPr>
        <p:txBody>
          <a:bodyPr/>
          <a:lstStyle/>
          <a:p>
            <a:r>
              <a:rPr lang="en-US" sz="2800" dirty="0"/>
              <a:t>Currently designed for short queries</a:t>
            </a:r>
          </a:p>
          <a:p>
            <a:pPr lvl="1"/>
            <a:r>
              <a:rPr lang="en-US" sz="2400" dirty="0"/>
              <a:t>Narrow focus allows behavioral guarantees</a:t>
            </a:r>
          </a:p>
          <a:p>
            <a:pPr lvl="1"/>
            <a:endParaRPr lang="en-US" sz="2400" dirty="0"/>
          </a:p>
          <a:p>
            <a:r>
              <a:rPr lang="en-US" sz="2800" dirty="0"/>
              <a:t>Restrictions:</a:t>
            </a:r>
          </a:p>
          <a:p>
            <a:pPr lvl="1"/>
            <a:r>
              <a:rPr lang="en-US" sz="2400" dirty="0"/>
              <a:t>Only 1 </a:t>
            </a:r>
            <a:r>
              <a:rPr lang="en-US" sz="2400" dirty="0" err="1"/>
              <a:t>symcall</a:t>
            </a:r>
            <a:r>
              <a:rPr lang="en-US" sz="2400" dirty="0"/>
              <a:t> active at a time</a:t>
            </a:r>
          </a:p>
          <a:p>
            <a:pPr lvl="1"/>
            <a:r>
              <a:rPr lang="en-US" sz="2400" dirty="0" err="1"/>
              <a:t>Symcalls</a:t>
            </a:r>
            <a:r>
              <a:rPr lang="en-US" sz="2400" dirty="0"/>
              <a:t> run to completion </a:t>
            </a:r>
          </a:p>
          <a:p>
            <a:pPr lvl="2"/>
            <a:r>
              <a:rPr lang="en-US" sz="2000" dirty="0"/>
              <a:t>No blocking</a:t>
            </a:r>
          </a:p>
          <a:p>
            <a:pPr lvl="3"/>
            <a:r>
              <a:rPr lang="en-US" sz="1800" dirty="0"/>
              <a:t>Blocking would allow asynchronous behavior</a:t>
            </a:r>
          </a:p>
          <a:p>
            <a:pPr lvl="2"/>
            <a:r>
              <a:rPr lang="en-US" sz="2000" dirty="0"/>
              <a:t>No context switches</a:t>
            </a:r>
          </a:p>
          <a:p>
            <a:pPr lvl="2"/>
            <a:r>
              <a:rPr lang="en-US" sz="2000" dirty="0"/>
              <a:t>No injected exceptions or interrupts</a:t>
            </a:r>
          </a:p>
          <a:p>
            <a:pPr lvl="1"/>
            <a:r>
              <a:rPr lang="en-US" sz="2400" dirty="0" err="1"/>
              <a:t>Symcalls</a:t>
            </a:r>
            <a:r>
              <a:rPr lang="en-US" sz="2400" dirty="0"/>
              <a:t> cannot wait on locks</a:t>
            </a:r>
          </a:p>
          <a:p>
            <a:pPr lvl="2"/>
            <a:r>
              <a:rPr lang="en-US" sz="2000" dirty="0"/>
              <a:t>Waiting would make deadlocks possible</a:t>
            </a:r>
          </a:p>
          <a:p>
            <a:pPr lvl="2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392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EB91-4F29-4997-91D5-DEA6A34DF59E}" type="slidenum">
              <a:rPr lang="en-US"/>
              <a:pPr/>
              <a:t>15</a:t>
            </a:fld>
            <a:endParaRPr lang="en-US"/>
          </a:p>
        </p:txBody>
      </p:sp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SwapBypass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Purpose: prevent thrashing situations</a:t>
            </a:r>
          </a:p>
          <a:p>
            <a:pPr lvl="1">
              <a:lnSpc>
                <a:spcPct val="90000"/>
              </a:lnSpc>
            </a:pPr>
            <a:r>
              <a:rPr lang="en-US"/>
              <a:t>Temporarily expand guest memory</a:t>
            </a:r>
          </a:p>
          <a:p>
            <a:pPr lvl="1">
              <a:lnSpc>
                <a:spcPct val="90000"/>
              </a:lnSpc>
            </a:pPr>
            <a:r>
              <a:rPr lang="en-US"/>
              <a:t>Completely bypass the Linux swap subsystem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Enabled by SymCall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3FFF"/>
                </a:solidFill>
              </a:rPr>
              <a:t>Not feasible without symbiotic interfaces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VMM detects guest thrashing</a:t>
            </a:r>
          </a:p>
          <a:p>
            <a:pPr lvl="1">
              <a:lnSpc>
                <a:spcPct val="90000"/>
              </a:lnSpc>
            </a:pPr>
            <a:r>
              <a:rPr lang="en-US"/>
              <a:t>Shadow page tables used to prevent it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4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14BF3-5180-43AE-A0AC-B42A6457526B}" type="slidenum">
              <a:rPr lang="en-US"/>
              <a:pPr/>
              <a:t>16</a:t>
            </a:fld>
            <a:endParaRPr lang="en-US"/>
          </a:p>
        </p:txBody>
      </p:sp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Symbiotic Shadow Page tables</a:t>
            </a:r>
          </a:p>
        </p:txBody>
      </p:sp>
      <p:sp>
        <p:nvSpPr>
          <p:cNvPr id="386064" name="Line 16"/>
          <p:cNvSpPr>
            <a:spLocks noChangeShapeType="1"/>
          </p:cNvSpPr>
          <p:nvPr/>
        </p:nvSpPr>
        <p:spPr bwMode="auto">
          <a:xfrm>
            <a:off x="4267200" y="1612900"/>
            <a:ext cx="0" cy="495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65" name="Text Box 17"/>
          <p:cNvSpPr txBox="1">
            <a:spLocks noChangeArrowheads="1"/>
          </p:cNvSpPr>
          <p:nvPr/>
        </p:nvSpPr>
        <p:spPr bwMode="auto">
          <a:xfrm>
            <a:off x="977900" y="1498600"/>
            <a:ext cx="2228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Guest Page Tables</a:t>
            </a:r>
          </a:p>
        </p:txBody>
      </p:sp>
      <p:sp>
        <p:nvSpPr>
          <p:cNvPr id="386066" name="Text Box 18"/>
          <p:cNvSpPr txBox="1">
            <a:spLocks noChangeArrowheads="1"/>
          </p:cNvSpPr>
          <p:nvPr/>
        </p:nvSpPr>
        <p:spPr bwMode="auto">
          <a:xfrm>
            <a:off x="5353050" y="1498600"/>
            <a:ext cx="245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Shadow Page Tables</a:t>
            </a:r>
          </a:p>
        </p:txBody>
      </p:sp>
      <p:sp>
        <p:nvSpPr>
          <p:cNvPr id="386067" name="Text Box 19"/>
          <p:cNvSpPr txBox="1">
            <a:spLocks noChangeArrowheads="1"/>
          </p:cNvSpPr>
          <p:nvPr/>
        </p:nvSpPr>
        <p:spPr bwMode="auto">
          <a:xfrm>
            <a:off x="260350" y="2185988"/>
            <a:ext cx="654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>
                <a:latin typeface="Arial" charset="0"/>
              </a:rPr>
              <a:t>PDE</a:t>
            </a:r>
          </a:p>
        </p:txBody>
      </p:sp>
      <p:sp>
        <p:nvSpPr>
          <p:cNvPr id="386068" name="Text Box 20"/>
          <p:cNvSpPr txBox="1">
            <a:spLocks noChangeArrowheads="1"/>
          </p:cNvSpPr>
          <p:nvPr/>
        </p:nvSpPr>
        <p:spPr bwMode="auto">
          <a:xfrm>
            <a:off x="1295400" y="2185988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>
                <a:latin typeface="Arial" charset="0"/>
              </a:rPr>
              <a:t>PTE</a:t>
            </a:r>
          </a:p>
        </p:txBody>
      </p:sp>
      <p:sp>
        <p:nvSpPr>
          <p:cNvPr id="386069" name="Text Box 21"/>
          <p:cNvSpPr txBox="1">
            <a:spLocks noChangeArrowheads="1"/>
          </p:cNvSpPr>
          <p:nvPr/>
        </p:nvSpPr>
        <p:spPr bwMode="auto">
          <a:xfrm>
            <a:off x="3048000" y="3048000"/>
            <a:ext cx="1035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0">
                <a:latin typeface="Arial" charset="0"/>
              </a:rPr>
              <a:t>Physical</a:t>
            </a:r>
          </a:p>
          <a:p>
            <a:pPr algn="ctr"/>
            <a:r>
              <a:rPr lang="en-US" b="0">
                <a:latin typeface="Arial" charset="0"/>
              </a:rPr>
              <a:t>Memory</a:t>
            </a:r>
          </a:p>
        </p:txBody>
      </p:sp>
      <p:sp>
        <p:nvSpPr>
          <p:cNvPr id="386070" name="Text Box 22"/>
          <p:cNvSpPr txBox="1">
            <a:spLocks noChangeArrowheads="1"/>
          </p:cNvSpPr>
          <p:nvPr/>
        </p:nvSpPr>
        <p:spPr bwMode="auto">
          <a:xfrm>
            <a:off x="4953000" y="2146300"/>
            <a:ext cx="654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>
                <a:latin typeface="Arial" charset="0"/>
              </a:rPr>
              <a:t>PDE</a:t>
            </a:r>
          </a:p>
        </p:txBody>
      </p:sp>
      <p:sp>
        <p:nvSpPr>
          <p:cNvPr id="386071" name="Text Box 23"/>
          <p:cNvSpPr txBox="1">
            <a:spLocks noChangeArrowheads="1"/>
          </p:cNvSpPr>
          <p:nvPr/>
        </p:nvSpPr>
        <p:spPr bwMode="auto">
          <a:xfrm>
            <a:off x="6019800" y="2146300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>
                <a:latin typeface="Arial" charset="0"/>
              </a:rPr>
              <a:t>PTE</a:t>
            </a:r>
          </a:p>
        </p:txBody>
      </p:sp>
      <p:sp>
        <p:nvSpPr>
          <p:cNvPr id="386072" name="Text Box 24"/>
          <p:cNvSpPr txBox="1">
            <a:spLocks noChangeArrowheads="1"/>
          </p:cNvSpPr>
          <p:nvPr/>
        </p:nvSpPr>
        <p:spPr bwMode="auto">
          <a:xfrm>
            <a:off x="7804150" y="3073400"/>
            <a:ext cx="1035050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0">
                <a:latin typeface="Arial" charset="0"/>
              </a:rPr>
              <a:t>Physical</a:t>
            </a:r>
          </a:p>
          <a:p>
            <a:pPr algn="ctr"/>
            <a:r>
              <a:rPr lang="en-US" b="0">
                <a:latin typeface="Arial" charset="0"/>
              </a:rPr>
              <a:t>Memory</a:t>
            </a:r>
          </a:p>
        </p:txBody>
      </p:sp>
      <p:sp>
        <p:nvSpPr>
          <p:cNvPr id="386073" name="Text Box 25"/>
          <p:cNvSpPr txBox="1">
            <a:spLocks noChangeArrowheads="1"/>
          </p:cNvSpPr>
          <p:nvPr/>
        </p:nvSpPr>
        <p:spPr bwMode="auto">
          <a:xfrm>
            <a:off x="7842250" y="5118100"/>
            <a:ext cx="844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>
                <a:latin typeface="Arial" charset="0"/>
              </a:rPr>
              <a:t>Swap</a:t>
            </a:r>
          </a:p>
          <a:p>
            <a:r>
              <a:rPr lang="en-US" b="0">
                <a:latin typeface="Arial" charset="0"/>
              </a:rPr>
              <a:t>Disk</a:t>
            </a:r>
          </a:p>
          <a:p>
            <a:r>
              <a:rPr lang="en-US" b="0">
                <a:latin typeface="Arial" charset="0"/>
              </a:rPr>
              <a:t>Cache</a:t>
            </a:r>
          </a:p>
        </p:txBody>
      </p:sp>
      <p:sp>
        <p:nvSpPr>
          <p:cNvPr id="386074" name="Line 26"/>
          <p:cNvSpPr>
            <a:spLocks noChangeShapeType="1"/>
          </p:cNvSpPr>
          <p:nvPr/>
        </p:nvSpPr>
        <p:spPr bwMode="auto">
          <a:xfrm>
            <a:off x="762000" y="28575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75" name="Line 27"/>
          <p:cNvSpPr>
            <a:spLocks noChangeShapeType="1"/>
          </p:cNvSpPr>
          <p:nvPr/>
        </p:nvSpPr>
        <p:spPr bwMode="auto">
          <a:xfrm>
            <a:off x="1219200" y="28575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76" name="Line 28"/>
          <p:cNvSpPr>
            <a:spLocks noChangeShapeType="1"/>
          </p:cNvSpPr>
          <p:nvPr/>
        </p:nvSpPr>
        <p:spPr bwMode="auto">
          <a:xfrm>
            <a:off x="1219200" y="36195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77" name="Line 29"/>
          <p:cNvSpPr>
            <a:spLocks noChangeShapeType="1"/>
          </p:cNvSpPr>
          <p:nvPr/>
        </p:nvSpPr>
        <p:spPr bwMode="auto">
          <a:xfrm>
            <a:off x="762000" y="27051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78" name="Line 30"/>
          <p:cNvSpPr>
            <a:spLocks noChangeShapeType="1"/>
          </p:cNvSpPr>
          <p:nvPr/>
        </p:nvSpPr>
        <p:spPr bwMode="auto">
          <a:xfrm>
            <a:off x="762000" y="30861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79" name="Line 31"/>
          <p:cNvSpPr>
            <a:spLocks noChangeShapeType="1"/>
          </p:cNvSpPr>
          <p:nvPr/>
        </p:nvSpPr>
        <p:spPr bwMode="auto">
          <a:xfrm>
            <a:off x="990600" y="3086100"/>
            <a:ext cx="0" cy="1447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0" name="Line 32"/>
          <p:cNvSpPr>
            <a:spLocks noChangeShapeType="1"/>
          </p:cNvSpPr>
          <p:nvPr/>
        </p:nvSpPr>
        <p:spPr bwMode="auto">
          <a:xfrm>
            <a:off x="990600" y="45339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1" name="Line 33"/>
          <p:cNvSpPr>
            <a:spLocks noChangeShapeType="1"/>
          </p:cNvSpPr>
          <p:nvPr/>
        </p:nvSpPr>
        <p:spPr bwMode="auto">
          <a:xfrm>
            <a:off x="5461000" y="28321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2" name="Line 34"/>
          <p:cNvSpPr>
            <a:spLocks noChangeShapeType="1"/>
          </p:cNvSpPr>
          <p:nvPr/>
        </p:nvSpPr>
        <p:spPr bwMode="auto">
          <a:xfrm>
            <a:off x="5918200" y="28321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3" name="Line 35"/>
          <p:cNvSpPr>
            <a:spLocks noChangeShapeType="1"/>
          </p:cNvSpPr>
          <p:nvPr/>
        </p:nvSpPr>
        <p:spPr bwMode="auto">
          <a:xfrm>
            <a:off x="5918200" y="35941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4" name="Line 36"/>
          <p:cNvSpPr>
            <a:spLocks noChangeShapeType="1"/>
          </p:cNvSpPr>
          <p:nvPr/>
        </p:nvSpPr>
        <p:spPr bwMode="auto">
          <a:xfrm>
            <a:off x="5461000" y="26797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5" name="Line 37"/>
          <p:cNvSpPr>
            <a:spLocks noChangeShapeType="1"/>
          </p:cNvSpPr>
          <p:nvPr/>
        </p:nvSpPr>
        <p:spPr bwMode="auto">
          <a:xfrm>
            <a:off x="5461000" y="30607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6" name="Line 38"/>
          <p:cNvSpPr>
            <a:spLocks noChangeShapeType="1"/>
          </p:cNvSpPr>
          <p:nvPr/>
        </p:nvSpPr>
        <p:spPr bwMode="auto">
          <a:xfrm>
            <a:off x="5689600" y="3060700"/>
            <a:ext cx="0" cy="1447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7" name="Line 39"/>
          <p:cNvSpPr>
            <a:spLocks noChangeShapeType="1"/>
          </p:cNvSpPr>
          <p:nvPr/>
        </p:nvSpPr>
        <p:spPr bwMode="auto">
          <a:xfrm>
            <a:off x="5689600" y="45085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88" name="Line 40"/>
          <p:cNvSpPr>
            <a:spLocks noChangeShapeType="1"/>
          </p:cNvSpPr>
          <p:nvPr/>
        </p:nvSpPr>
        <p:spPr bwMode="auto">
          <a:xfrm flipV="1">
            <a:off x="1828800" y="4064000"/>
            <a:ext cx="825500" cy="127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1" name="Line 43"/>
          <p:cNvSpPr>
            <a:spLocks noChangeShapeType="1"/>
          </p:cNvSpPr>
          <p:nvPr/>
        </p:nvSpPr>
        <p:spPr bwMode="auto">
          <a:xfrm>
            <a:off x="1828800" y="31623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2" name="Line 44"/>
          <p:cNvSpPr>
            <a:spLocks noChangeShapeType="1"/>
          </p:cNvSpPr>
          <p:nvPr/>
        </p:nvSpPr>
        <p:spPr bwMode="auto">
          <a:xfrm>
            <a:off x="2286000" y="31623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3" name="Line 45"/>
          <p:cNvSpPr>
            <a:spLocks noChangeShapeType="1"/>
          </p:cNvSpPr>
          <p:nvPr/>
        </p:nvSpPr>
        <p:spPr bwMode="auto">
          <a:xfrm>
            <a:off x="2286000" y="3543300"/>
            <a:ext cx="431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4" name="Line 46"/>
          <p:cNvSpPr>
            <a:spLocks noChangeShapeType="1"/>
          </p:cNvSpPr>
          <p:nvPr/>
        </p:nvSpPr>
        <p:spPr bwMode="auto">
          <a:xfrm>
            <a:off x="1828800" y="29337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5" name="Line 47"/>
          <p:cNvSpPr>
            <a:spLocks noChangeShapeType="1"/>
          </p:cNvSpPr>
          <p:nvPr/>
        </p:nvSpPr>
        <p:spPr bwMode="auto">
          <a:xfrm>
            <a:off x="1828800" y="2705100"/>
            <a:ext cx="4572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6" name="Line 48"/>
          <p:cNvSpPr>
            <a:spLocks noChangeShapeType="1"/>
          </p:cNvSpPr>
          <p:nvPr/>
        </p:nvSpPr>
        <p:spPr bwMode="auto">
          <a:xfrm>
            <a:off x="2209800" y="26289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7" name="Line 49"/>
          <p:cNvSpPr>
            <a:spLocks noChangeShapeType="1"/>
          </p:cNvSpPr>
          <p:nvPr/>
        </p:nvSpPr>
        <p:spPr bwMode="auto">
          <a:xfrm flipH="1">
            <a:off x="2209800" y="26289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8" name="Line 50"/>
          <p:cNvSpPr>
            <a:spLocks noChangeShapeType="1"/>
          </p:cNvSpPr>
          <p:nvPr/>
        </p:nvSpPr>
        <p:spPr bwMode="auto">
          <a:xfrm>
            <a:off x="1828800" y="4762500"/>
            <a:ext cx="3810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099" name="Line 51"/>
          <p:cNvSpPr>
            <a:spLocks noChangeShapeType="1"/>
          </p:cNvSpPr>
          <p:nvPr/>
        </p:nvSpPr>
        <p:spPr bwMode="auto">
          <a:xfrm>
            <a:off x="2209800" y="46863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00" name="Line 52"/>
          <p:cNvSpPr>
            <a:spLocks noChangeShapeType="1"/>
          </p:cNvSpPr>
          <p:nvPr/>
        </p:nvSpPr>
        <p:spPr bwMode="auto">
          <a:xfrm flipH="1">
            <a:off x="2209800" y="46863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01" name="Line 53"/>
          <p:cNvSpPr>
            <a:spLocks noChangeShapeType="1"/>
          </p:cNvSpPr>
          <p:nvPr/>
        </p:nvSpPr>
        <p:spPr bwMode="auto">
          <a:xfrm>
            <a:off x="1828800" y="3848100"/>
            <a:ext cx="3810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02" name="Line 54"/>
          <p:cNvSpPr>
            <a:spLocks noChangeShapeType="1"/>
          </p:cNvSpPr>
          <p:nvPr/>
        </p:nvSpPr>
        <p:spPr bwMode="auto">
          <a:xfrm>
            <a:off x="2209800" y="37719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03" name="Line 55"/>
          <p:cNvSpPr>
            <a:spLocks noChangeShapeType="1"/>
          </p:cNvSpPr>
          <p:nvPr/>
        </p:nvSpPr>
        <p:spPr bwMode="auto">
          <a:xfrm flipH="1">
            <a:off x="2209800" y="37719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04" name="Line 56"/>
          <p:cNvSpPr>
            <a:spLocks noChangeShapeType="1"/>
          </p:cNvSpPr>
          <p:nvPr/>
        </p:nvSpPr>
        <p:spPr bwMode="auto">
          <a:xfrm>
            <a:off x="790575" y="635635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05" name="Line 57"/>
          <p:cNvSpPr>
            <a:spLocks noChangeShapeType="1"/>
          </p:cNvSpPr>
          <p:nvPr/>
        </p:nvSpPr>
        <p:spPr bwMode="auto">
          <a:xfrm flipH="1">
            <a:off x="790575" y="635635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06" name="Text Box 58"/>
          <p:cNvSpPr txBox="1">
            <a:spLocks noChangeArrowheads="1"/>
          </p:cNvSpPr>
          <p:nvPr/>
        </p:nvSpPr>
        <p:spPr bwMode="auto">
          <a:xfrm>
            <a:off x="1019175" y="6248400"/>
            <a:ext cx="1876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latin typeface="Arial" charset="0"/>
              </a:rPr>
              <a:t>Swapped out page</a:t>
            </a:r>
          </a:p>
        </p:txBody>
      </p:sp>
      <p:sp>
        <p:nvSpPr>
          <p:cNvPr id="386107" name="Line 59"/>
          <p:cNvSpPr>
            <a:spLocks noChangeShapeType="1"/>
          </p:cNvSpPr>
          <p:nvPr/>
        </p:nvSpPr>
        <p:spPr bwMode="auto">
          <a:xfrm>
            <a:off x="6527800" y="4051300"/>
            <a:ext cx="8255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0" name="Line 62"/>
          <p:cNvSpPr>
            <a:spLocks noChangeShapeType="1"/>
          </p:cNvSpPr>
          <p:nvPr/>
        </p:nvSpPr>
        <p:spPr bwMode="auto">
          <a:xfrm>
            <a:off x="6527800" y="30607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1" name="Line 63"/>
          <p:cNvSpPr>
            <a:spLocks noChangeShapeType="1"/>
          </p:cNvSpPr>
          <p:nvPr/>
        </p:nvSpPr>
        <p:spPr bwMode="auto">
          <a:xfrm>
            <a:off x="7137400" y="30607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2" name="Line 64"/>
          <p:cNvSpPr>
            <a:spLocks noChangeShapeType="1"/>
          </p:cNvSpPr>
          <p:nvPr/>
        </p:nvSpPr>
        <p:spPr bwMode="auto">
          <a:xfrm>
            <a:off x="7137400" y="35179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3" name="Line 65"/>
          <p:cNvSpPr>
            <a:spLocks noChangeShapeType="1"/>
          </p:cNvSpPr>
          <p:nvPr/>
        </p:nvSpPr>
        <p:spPr bwMode="auto">
          <a:xfrm>
            <a:off x="6527800" y="28321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4" name="Line 66"/>
          <p:cNvSpPr>
            <a:spLocks noChangeShapeType="1"/>
          </p:cNvSpPr>
          <p:nvPr/>
        </p:nvSpPr>
        <p:spPr bwMode="auto">
          <a:xfrm>
            <a:off x="6527800" y="2679700"/>
            <a:ext cx="482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5" name="Line 67"/>
          <p:cNvSpPr>
            <a:spLocks noChangeShapeType="1"/>
          </p:cNvSpPr>
          <p:nvPr/>
        </p:nvSpPr>
        <p:spPr bwMode="auto">
          <a:xfrm>
            <a:off x="6858000" y="3822700"/>
            <a:ext cx="12700" cy="17272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6" name="Line 68"/>
          <p:cNvSpPr>
            <a:spLocks noChangeShapeType="1"/>
          </p:cNvSpPr>
          <p:nvPr/>
        </p:nvSpPr>
        <p:spPr bwMode="auto">
          <a:xfrm>
            <a:off x="6731000" y="6007100"/>
            <a:ext cx="6604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7" name="Line 69"/>
          <p:cNvSpPr>
            <a:spLocks noChangeShapeType="1"/>
          </p:cNvSpPr>
          <p:nvPr/>
        </p:nvSpPr>
        <p:spPr bwMode="auto">
          <a:xfrm>
            <a:off x="6527800" y="4737100"/>
            <a:ext cx="1778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8" name="Line 70"/>
          <p:cNvSpPr>
            <a:spLocks noChangeShapeType="1"/>
          </p:cNvSpPr>
          <p:nvPr/>
        </p:nvSpPr>
        <p:spPr bwMode="auto">
          <a:xfrm>
            <a:off x="6527800" y="3822700"/>
            <a:ext cx="3048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19" name="Line 71"/>
          <p:cNvSpPr>
            <a:spLocks noChangeShapeType="1"/>
          </p:cNvSpPr>
          <p:nvPr/>
        </p:nvSpPr>
        <p:spPr bwMode="auto">
          <a:xfrm>
            <a:off x="6705600" y="4737100"/>
            <a:ext cx="12700" cy="1244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20" name="Line 72"/>
          <p:cNvSpPr>
            <a:spLocks noChangeShapeType="1"/>
          </p:cNvSpPr>
          <p:nvPr/>
        </p:nvSpPr>
        <p:spPr bwMode="auto">
          <a:xfrm>
            <a:off x="6858000" y="5537200"/>
            <a:ext cx="5080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21" name="Line 73"/>
          <p:cNvSpPr>
            <a:spLocks noChangeShapeType="1"/>
          </p:cNvSpPr>
          <p:nvPr/>
        </p:nvSpPr>
        <p:spPr bwMode="auto">
          <a:xfrm flipH="1">
            <a:off x="6997700" y="2679700"/>
            <a:ext cx="12700" cy="25273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22" name="Line 74"/>
          <p:cNvSpPr>
            <a:spLocks noChangeShapeType="1"/>
          </p:cNvSpPr>
          <p:nvPr/>
        </p:nvSpPr>
        <p:spPr bwMode="auto">
          <a:xfrm>
            <a:off x="7010400" y="5194300"/>
            <a:ext cx="355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23" name="Line 75"/>
          <p:cNvSpPr>
            <a:spLocks noChangeShapeType="1"/>
          </p:cNvSpPr>
          <p:nvPr/>
        </p:nvSpPr>
        <p:spPr bwMode="auto">
          <a:xfrm>
            <a:off x="228600" y="6432550"/>
            <a:ext cx="5334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24" name="Rectangle 76"/>
          <p:cNvSpPr>
            <a:spLocks noChangeArrowheads="1"/>
          </p:cNvSpPr>
          <p:nvPr/>
        </p:nvSpPr>
        <p:spPr bwMode="auto">
          <a:xfrm>
            <a:off x="152400" y="6248400"/>
            <a:ext cx="2819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125" name="Text Box 77"/>
          <p:cNvSpPr txBox="1">
            <a:spLocks noChangeArrowheads="1"/>
          </p:cNvSpPr>
          <p:nvPr/>
        </p:nvSpPr>
        <p:spPr bwMode="auto">
          <a:xfrm>
            <a:off x="5105400" y="6248400"/>
            <a:ext cx="194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latin typeface="Arial" charset="0"/>
              </a:rPr>
              <a:t>Swap Bypass Page</a:t>
            </a:r>
          </a:p>
        </p:txBody>
      </p:sp>
      <p:sp>
        <p:nvSpPr>
          <p:cNvPr id="386126" name="Line 78"/>
          <p:cNvSpPr>
            <a:spLocks noChangeShapeType="1"/>
          </p:cNvSpPr>
          <p:nvPr/>
        </p:nvSpPr>
        <p:spPr bwMode="auto">
          <a:xfrm>
            <a:off x="4495800" y="6432550"/>
            <a:ext cx="5334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127" name="Rectangle 79"/>
          <p:cNvSpPr>
            <a:spLocks noChangeArrowheads="1"/>
          </p:cNvSpPr>
          <p:nvPr/>
        </p:nvSpPr>
        <p:spPr bwMode="auto">
          <a:xfrm>
            <a:off x="4419600" y="6248400"/>
            <a:ext cx="2590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54" name="Rectangle 6"/>
          <p:cNvSpPr>
            <a:spLocks noChangeArrowheads="1"/>
          </p:cNvSpPr>
          <p:nvPr/>
        </p:nvSpPr>
        <p:spPr bwMode="auto">
          <a:xfrm>
            <a:off x="7366000" y="4889500"/>
            <a:ext cx="38100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55" name="Rectangle 7"/>
          <p:cNvSpPr>
            <a:spLocks noChangeArrowheads="1"/>
          </p:cNvSpPr>
          <p:nvPr/>
        </p:nvSpPr>
        <p:spPr bwMode="auto">
          <a:xfrm>
            <a:off x="7366000" y="2603500"/>
            <a:ext cx="381000" cy="185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60" name="Rectangle 12"/>
          <p:cNvSpPr>
            <a:spLocks noChangeArrowheads="1"/>
          </p:cNvSpPr>
          <p:nvPr/>
        </p:nvSpPr>
        <p:spPr bwMode="auto">
          <a:xfrm>
            <a:off x="5080000" y="26035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61" name="Rectangle 13"/>
          <p:cNvSpPr>
            <a:spLocks noChangeArrowheads="1"/>
          </p:cNvSpPr>
          <p:nvPr/>
        </p:nvSpPr>
        <p:spPr bwMode="auto">
          <a:xfrm>
            <a:off x="6146800" y="26035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62" name="Rectangle 14"/>
          <p:cNvSpPr>
            <a:spLocks noChangeArrowheads="1"/>
          </p:cNvSpPr>
          <p:nvPr/>
        </p:nvSpPr>
        <p:spPr bwMode="auto">
          <a:xfrm>
            <a:off x="6146800" y="35179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63" name="Rectangle 15"/>
          <p:cNvSpPr>
            <a:spLocks noChangeArrowheads="1"/>
          </p:cNvSpPr>
          <p:nvPr/>
        </p:nvSpPr>
        <p:spPr bwMode="auto">
          <a:xfrm>
            <a:off x="6146800" y="44323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53" name="Rectangle 5"/>
          <p:cNvSpPr>
            <a:spLocks noChangeArrowheads="1"/>
          </p:cNvSpPr>
          <p:nvPr/>
        </p:nvSpPr>
        <p:spPr bwMode="auto">
          <a:xfrm>
            <a:off x="2667000" y="2628900"/>
            <a:ext cx="381000" cy="1841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56" name="Rectangle 8"/>
          <p:cNvSpPr>
            <a:spLocks noChangeArrowheads="1"/>
          </p:cNvSpPr>
          <p:nvPr/>
        </p:nvSpPr>
        <p:spPr bwMode="auto">
          <a:xfrm>
            <a:off x="381000" y="26289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57" name="Rectangle 9"/>
          <p:cNvSpPr>
            <a:spLocks noChangeArrowheads="1"/>
          </p:cNvSpPr>
          <p:nvPr/>
        </p:nvSpPr>
        <p:spPr bwMode="auto">
          <a:xfrm>
            <a:off x="1447800" y="26289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58" name="Rectangle 10"/>
          <p:cNvSpPr>
            <a:spLocks noChangeArrowheads="1"/>
          </p:cNvSpPr>
          <p:nvPr/>
        </p:nvSpPr>
        <p:spPr bwMode="auto">
          <a:xfrm>
            <a:off x="1447800" y="35433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6059" name="Rectangle 11"/>
          <p:cNvSpPr>
            <a:spLocks noChangeArrowheads="1"/>
          </p:cNvSpPr>
          <p:nvPr/>
        </p:nvSpPr>
        <p:spPr bwMode="auto">
          <a:xfrm>
            <a:off x="1447800" y="44577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1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70" grpId="0"/>
      <p:bldP spid="386071" grpId="0"/>
      <p:bldP spid="386072" grpId="0" animBg="1"/>
      <p:bldP spid="386073" grpId="0"/>
      <p:bldP spid="386081" grpId="0" animBg="1"/>
      <p:bldP spid="386082" grpId="0" animBg="1"/>
      <p:bldP spid="386083" grpId="0" animBg="1"/>
      <p:bldP spid="386084" grpId="0" animBg="1"/>
      <p:bldP spid="386085" grpId="0" animBg="1"/>
      <p:bldP spid="386086" grpId="0" animBg="1"/>
      <p:bldP spid="386087" grpId="0" animBg="1"/>
      <p:bldP spid="386107" grpId="0" animBg="1"/>
      <p:bldP spid="386110" grpId="0" animBg="1"/>
      <p:bldP spid="386111" grpId="0" animBg="1"/>
      <p:bldP spid="386112" grpId="0" animBg="1"/>
      <p:bldP spid="386113" grpId="0" animBg="1"/>
      <p:bldP spid="386114" grpId="0" animBg="1"/>
      <p:bldP spid="386115" grpId="0" animBg="1"/>
      <p:bldP spid="386116" grpId="0" animBg="1"/>
      <p:bldP spid="386117" grpId="0" animBg="1"/>
      <p:bldP spid="386118" grpId="0" animBg="1"/>
      <p:bldP spid="386119" grpId="0" animBg="1"/>
      <p:bldP spid="386120" grpId="0" animBg="1"/>
      <p:bldP spid="386121" grpId="0" animBg="1"/>
      <p:bldP spid="386122" grpId="0" animBg="1"/>
      <p:bldP spid="386125" grpId="0"/>
      <p:bldP spid="386126" grpId="0" animBg="1"/>
      <p:bldP spid="386127" grpId="0" animBg="1"/>
      <p:bldP spid="386054" grpId="0" animBg="1"/>
      <p:bldP spid="386055" grpId="0" animBg="1"/>
      <p:bldP spid="386060" grpId="0" animBg="1"/>
      <p:bldP spid="386061" grpId="0" animBg="1"/>
      <p:bldP spid="386062" grpId="0" animBg="1"/>
      <p:bldP spid="38606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73C7-DBB1-4B86-9D95-BAA772781293}" type="slidenum">
              <a:rPr lang="en-US"/>
              <a:pPr/>
              <a:t>17</a:t>
            </a:fld>
            <a:endParaRPr lang="en-US"/>
          </a:p>
        </p:txBody>
      </p:sp>
      <p:sp>
        <p:nvSpPr>
          <p:cNvPr id="431136" name="Rectangle 32"/>
          <p:cNvSpPr>
            <a:spLocks noChangeArrowheads="1"/>
          </p:cNvSpPr>
          <p:nvPr/>
        </p:nvSpPr>
        <p:spPr bwMode="auto">
          <a:xfrm>
            <a:off x="1778000" y="4114800"/>
            <a:ext cx="1905000" cy="6096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Guest 3</a:t>
            </a:r>
          </a:p>
        </p:txBody>
      </p:sp>
      <p:sp>
        <p:nvSpPr>
          <p:cNvPr id="431124" name="Rectangle 20"/>
          <p:cNvSpPr>
            <a:spLocks noChangeArrowheads="1"/>
          </p:cNvSpPr>
          <p:nvPr/>
        </p:nvSpPr>
        <p:spPr bwMode="auto">
          <a:xfrm>
            <a:off x="1295400" y="4114800"/>
            <a:ext cx="1358900" cy="6096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Global Swap </a:t>
            </a:r>
          </a:p>
          <a:p>
            <a:pPr algn="ctr"/>
            <a:r>
              <a:rPr lang="en-US" b="0"/>
              <a:t>Disk Cache</a:t>
            </a:r>
          </a:p>
        </p:txBody>
      </p:sp>
      <p:sp>
        <p:nvSpPr>
          <p:cNvPr id="431121" name="Rectangle 17"/>
          <p:cNvSpPr>
            <a:spLocks noChangeArrowheads="1"/>
          </p:cNvSpPr>
          <p:nvPr/>
        </p:nvSpPr>
        <p:spPr bwMode="auto">
          <a:xfrm>
            <a:off x="5702300" y="4114800"/>
            <a:ext cx="2984500" cy="609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Guest 1</a:t>
            </a:r>
          </a:p>
        </p:txBody>
      </p:sp>
      <p:sp>
        <p:nvSpPr>
          <p:cNvPr id="431127" name="Rectangle 23"/>
          <p:cNvSpPr>
            <a:spLocks noChangeArrowheads="1"/>
          </p:cNvSpPr>
          <p:nvPr/>
        </p:nvSpPr>
        <p:spPr bwMode="auto">
          <a:xfrm>
            <a:off x="1295400" y="4114800"/>
            <a:ext cx="7391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SwapBypass Concept</a:t>
            </a:r>
          </a:p>
        </p:txBody>
      </p:sp>
      <p:sp>
        <p:nvSpPr>
          <p:cNvPr id="431108" name="Rectangle 4"/>
          <p:cNvSpPr>
            <a:spLocks noChangeArrowheads="1"/>
          </p:cNvSpPr>
          <p:nvPr/>
        </p:nvSpPr>
        <p:spPr bwMode="auto">
          <a:xfrm>
            <a:off x="4572000" y="1981200"/>
            <a:ext cx="1117600" cy="3175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09" name="Rectangle 5"/>
          <p:cNvSpPr>
            <a:spLocks noChangeArrowheads="1"/>
          </p:cNvSpPr>
          <p:nvPr/>
        </p:nvSpPr>
        <p:spPr bwMode="auto">
          <a:xfrm>
            <a:off x="5689600" y="2438400"/>
            <a:ext cx="2921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Guest Physical Memory</a:t>
            </a:r>
          </a:p>
        </p:txBody>
      </p:sp>
      <p:sp>
        <p:nvSpPr>
          <p:cNvPr id="431110" name="Rectangle 6"/>
          <p:cNvSpPr>
            <a:spLocks noChangeArrowheads="1"/>
          </p:cNvSpPr>
          <p:nvPr/>
        </p:nvSpPr>
        <p:spPr bwMode="auto">
          <a:xfrm>
            <a:off x="4572000" y="2438400"/>
            <a:ext cx="1117600" cy="685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Swapped</a:t>
            </a:r>
          </a:p>
          <a:p>
            <a:pPr algn="ctr"/>
            <a:r>
              <a:rPr lang="en-US" b="0"/>
              <a:t>Memory</a:t>
            </a:r>
          </a:p>
        </p:txBody>
      </p:sp>
      <p:sp>
        <p:nvSpPr>
          <p:cNvPr id="431111" name="Rectangle 7"/>
          <p:cNvSpPr>
            <a:spLocks noChangeArrowheads="1"/>
          </p:cNvSpPr>
          <p:nvPr/>
        </p:nvSpPr>
        <p:spPr bwMode="auto">
          <a:xfrm>
            <a:off x="4572000" y="1981200"/>
            <a:ext cx="4038600" cy="304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431112" name="Line 8"/>
          <p:cNvSpPr>
            <a:spLocks noChangeShapeType="1"/>
          </p:cNvSpPr>
          <p:nvPr/>
        </p:nvSpPr>
        <p:spPr bwMode="auto">
          <a:xfrm flipH="1">
            <a:off x="3797300" y="2730500"/>
            <a:ext cx="774700" cy="25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13" name="AutoShape 9"/>
          <p:cNvSpPr>
            <a:spLocks noChangeArrowheads="1"/>
          </p:cNvSpPr>
          <p:nvPr/>
        </p:nvSpPr>
        <p:spPr bwMode="auto">
          <a:xfrm>
            <a:off x="3238500" y="2641600"/>
            <a:ext cx="571500" cy="901700"/>
          </a:xfrm>
          <a:prstGeom prst="can">
            <a:avLst>
              <a:gd name="adj" fmla="val 39444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14" name="Text Box 10"/>
          <p:cNvSpPr txBox="1">
            <a:spLocks noChangeArrowheads="1"/>
          </p:cNvSpPr>
          <p:nvPr/>
        </p:nvSpPr>
        <p:spPr bwMode="auto">
          <a:xfrm>
            <a:off x="2968625" y="3530600"/>
            <a:ext cx="1181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/>
              <a:t>Swap Disk</a:t>
            </a:r>
          </a:p>
        </p:txBody>
      </p:sp>
      <p:sp>
        <p:nvSpPr>
          <p:cNvPr id="431115" name="Rectangle 11"/>
          <p:cNvSpPr>
            <a:spLocks noChangeArrowheads="1"/>
          </p:cNvSpPr>
          <p:nvPr/>
        </p:nvSpPr>
        <p:spPr bwMode="auto">
          <a:xfrm>
            <a:off x="5067300" y="1993900"/>
            <a:ext cx="254000" cy="292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17" name="Rectangle 13"/>
          <p:cNvSpPr>
            <a:spLocks noChangeArrowheads="1"/>
          </p:cNvSpPr>
          <p:nvPr/>
        </p:nvSpPr>
        <p:spPr bwMode="auto">
          <a:xfrm>
            <a:off x="8242300" y="1981200"/>
            <a:ext cx="254000" cy="3048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20" name="Text Box 16"/>
          <p:cNvSpPr txBox="1">
            <a:spLocks noChangeArrowheads="1"/>
          </p:cNvSpPr>
          <p:nvPr/>
        </p:nvSpPr>
        <p:spPr bwMode="auto">
          <a:xfrm>
            <a:off x="5470525" y="1574800"/>
            <a:ext cx="2482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/>
              <a:t>Application Working Set</a:t>
            </a:r>
          </a:p>
        </p:txBody>
      </p:sp>
      <p:sp>
        <p:nvSpPr>
          <p:cNvPr id="431122" name="Line 18"/>
          <p:cNvSpPr>
            <a:spLocks noChangeShapeType="1"/>
          </p:cNvSpPr>
          <p:nvPr/>
        </p:nvSpPr>
        <p:spPr bwMode="auto">
          <a:xfrm>
            <a:off x="5702300" y="3187700"/>
            <a:ext cx="12700" cy="9017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23" name="Line 19"/>
          <p:cNvSpPr>
            <a:spLocks noChangeShapeType="1"/>
          </p:cNvSpPr>
          <p:nvPr/>
        </p:nvSpPr>
        <p:spPr bwMode="auto">
          <a:xfrm>
            <a:off x="8610600" y="3187700"/>
            <a:ext cx="76200" cy="9525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26" name="Text Box 22"/>
          <p:cNvSpPr txBox="1">
            <a:spLocks noChangeArrowheads="1"/>
          </p:cNvSpPr>
          <p:nvPr/>
        </p:nvSpPr>
        <p:spPr bwMode="auto">
          <a:xfrm>
            <a:off x="161925" y="4025900"/>
            <a:ext cx="10033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/>
              <a:t>VMM </a:t>
            </a:r>
          </a:p>
          <a:p>
            <a:r>
              <a:rPr lang="en-US" b="0"/>
              <a:t>physical </a:t>
            </a:r>
          </a:p>
          <a:p>
            <a:r>
              <a:rPr lang="en-US" b="0"/>
              <a:t>Memory</a:t>
            </a:r>
          </a:p>
        </p:txBody>
      </p:sp>
      <p:sp>
        <p:nvSpPr>
          <p:cNvPr id="431128" name="AutoShape 24"/>
          <p:cNvSpPr>
            <a:spLocks noChangeArrowheads="1"/>
          </p:cNvSpPr>
          <p:nvPr/>
        </p:nvSpPr>
        <p:spPr bwMode="auto">
          <a:xfrm>
            <a:off x="2082800" y="5321300"/>
            <a:ext cx="571500" cy="901700"/>
          </a:xfrm>
          <a:prstGeom prst="can">
            <a:avLst>
              <a:gd name="adj" fmla="val 39444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29" name="Text Box 25"/>
          <p:cNvSpPr txBox="1">
            <a:spLocks noChangeArrowheads="1"/>
          </p:cNvSpPr>
          <p:nvPr/>
        </p:nvSpPr>
        <p:spPr bwMode="auto">
          <a:xfrm>
            <a:off x="1863725" y="6324600"/>
            <a:ext cx="1181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/>
              <a:t>Swap Disk</a:t>
            </a:r>
          </a:p>
        </p:txBody>
      </p:sp>
      <p:sp>
        <p:nvSpPr>
          <p:cNvPr id="431130" name="Line 26"/>
          <p:cNvSpPr>
            <a:spLocks noChangeShapeType="1"/>
          </p:cNvSpPr>
          <p:nvPr/>
        </p:nvSpPr>
        <p:spPr bwMode="auto">
          <a:xfrm>
            <a:off x="1765300" y="4737100"/>
            <a:ext cx="355600" cy="59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31" name="Rectangle 27"/>
          <p:cNvSpPr>
            <a:spLocks noChangeArrowheads="1"/>
          </p:cNvSpPr>
          <p:nvPr/>
        </p:nvSpPr>
        <p:spPr bwMode="auto">
          <a:xfrm>
            <a:off x="3683000" y="4114800"/>
            <a:ext cx="2019300" cy="6096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Guest 2</a:t>
            </a:r>
          </a:p>
        </p:txBody>
      </p:sp>
      <p:sp>
        <p:nvSpPr>
          <p:cNvPr id="431134" name="Line 30"/>
          <p:cNvSpPr>
            <a:spLocks noChangeShapeType="1"/>
          </p:cNvSpPr>
          <p:nvPr/>
        </p:nvSpPr>
        <p:spPr bwMode="auto">
          <a:xfrm flipH="1">
            <a:off x="2451100" y="2844800"/>
            <a:ext cx="2120900" cy="1257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41" name="Rectangle 37"/>
          <p:cNvSpPr>
            <a:spLocks noChangeArrowheads="1"/>
          </p:cNvSpPr>
          <p:nvPr/>
        </p:nvSpPr>
        <p:spPr bwMode="auto">
          <a:xfrm>
            <a:off x="647700" y="1816100"/>
            <a:ext cx="1219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Guest 2</a:t>
            </a:r>
          </a:p>
        </p:txBody>
      </p:sp>
      <p:sp>
        <p:nvSpPr>
          <p:cNvPr id="431143" name="Rectangle 39"/>
          <p:cNvSpPr>
            <a:spLocks noChangeArrowheads="1"/>
          </p:cNvSpPr>
          <p:nvPr/>
        </p:nvSpPr>
        <p:spPr bwMode="auto">
          <a:xfrm>
            <a:off x="2057400" y="1727200"/>
            <a:ext cx="1219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/>
              <a:t>Guest 3</a:t>
            </a:r>
          </a:p>
        </p:txBody>
      </p:sp>
      <p:sp>
        <p:nvSpPr>
          <p:cNvPr id="431144" name="Line 40"/>
          <p:cNvSpPr>
            <a:spLocks noChangeShapeType="1"/>
          </p:cNvSpPr>
          <p:nvPr/>
        </p:nvSpPr>
        <p:spPr bwMode="auto">
          <a:xfrm>
            <a:off x="1117600" y="2349500"/>
            <a:ext cx="59690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45" name="Line 41"/>
          <p:cNvSpPr>
            <a:spLocks noChangeShapeType="1"/>
          </p:cNvSpPr>
          <p:nvPr/>
        </p:nvSpPr>
        <p:spPr bwMode="auto">
          <a:xfrm flipH="1">
            <a:off x="1828800" y="2260600"/>
            <a:ext cx="774700" cy="1854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46" name="Line 42"/>
          <p:cNvSpPr>
            <a:spLocks noChangeShapeType="1"/>
          </p:cNvSpPr>
          <p:nvPr/>
        </p:nvSpPr>
        <p:spPr bwMode="auto">
          <a:xfrm flipH="1">
            <a:off x="1308100" y="3136900"/>
            <a:ext cx="3238500" cy="965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47" name="Line 43"/>
          <p:cNvSpPr>
            <a:spLocks noChangeShapeType="1"/>
          </p:cNvSpPr>
          <p:nvPr/>
        </p:nvSpPr>
        <p:spPr bwMode="auto">
          <a:xfrm flipH="1">
            <a:off x="2692400" y="3136900"/>
            <a:ext cx="3009900" cy="990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2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36" grpId="0" animBg="1"/>
      <p:bldP spid="431136" grpId="1" animBg="1"/>
      <p:bldP spid="431124" grpId="0" animBg="1"/>
      <p:bldP spid="431121" grpId="0" animBg="1"/>
      <p:bldP spid="431127" grpId="0" animBg="1"/>
      <p:bldP spid="431112" grpId="0" animBg="1"/>
      <p:bldP spid="431113" grpId="0" animBg="1"/>
      <p:bldP spid="431114" grpId="0"/>
      <p:bldP spid="431122" grpId="0" animBg="1"/>
      <p:bldP spid="431123" grpId="0" animBg="1"/>
      <p:bldP spid="431126" grpId="0"/>
      <p:bldP spid="431128" grpId="0" animBg="1"/>
      <p:bldP spid="431129" grpId="0"/>
      <p:bldP spid="431130" grpId="0" animBg="1"/>
      <p:bldP spid="431131" grpId="0" animBg="1"/>
      <p:bldP spid="431131" grpId="1" animBg="1"/>
      <p:bldP spid="431134" grpId="0" animBg="1"/>
      <p:bldP spid="431141" grpId="0" animBg="1"/>
      <p:bldP spid="431141" grpId="1" animBg="1"/>
      <p:bldP spid="431143" grpId="0" animBg="1"/>
      <p:bldP spid="431143" grpId="1" animBg="1"/>
      <p:bldP spid="431144" grpId="0" animBg="1"/>
      <p:bldP spid="431144" grpId="1" animBg="1"/>
      <p:bldP spid="431145" grpId="0" animBg="1"/>
      <p:bldP spid="431145" grpId="1" animBg="1"/>
      <p:bldP spid="431146" grpId="0" animBg="1"/>
      <p:bldP spid="4311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5948-F53B-4F1A-A906-731C56D957D6}" type="slidenum">
              <a:rPr lang="en-US"/>
              <a:pPr/>
              <a:t>18</a:t>
            </a:fld>
            <a:endParaRPr lang="en-US"/>
          </a:p>
        </p:txBody>
      </p:sp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Necessary SymCall: </a:t>
            </a:r>
            <a:r>
              <a:rPr lang="en-US">
                <a:solidFill>
                  <a:srgbClr val="003FFF"/>
                </a:solidFill>
              </a:rPr>
              <a:t>query_vaddr()</a:t>
            </a:r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228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800"/>
              <a:t>Get current process ID</a:t>
            </a:r>
          </a:p>
          <a:p>
            <a:pPr marL="990600" lvl="1" indent="-533400"/>
            <a:r>
              <a:rPr lang="en-US" sz="2400" b="1">
                <a:solidFill>
                  <a:srgbClr val="003FFF"/>
                </a:solidFill>
              </a:rPr>
              <a:t>get_current(); </a:t>
            </a:r>
            <a:r>
              <a:rPr lang="en-US" sz="1800" b="1">
                <a:solidFill>
                  <a:srgbClr val="003FFF"/>
                </a:solidFill>
              </a:rPr>
              <a:t>(Internal Linux API)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Determine presence in Linux swap cache</a:t>
            </a:r>
          </a:p>
          <a:p>
            <a:pPr marL="990600" lvl="1" indent="-533400"/>
            <a:r>
              <a:rPr lang="en-US" sz="2400" b="1">
                <a:solidFill>
                  <a:srgbClr val="003FFF"/>
                </a:solidFill>
              </a:rPr>
              <a:t>find_get_page(); </a:t>
            </a:r>
            <a:r>
              <a:rPr lang="en-US" sz="1800" b="1">
                <a:solidFill>
                  <a:srgbClr val="003FFF"/>
                </a:solidFill>
              </a:rPr>
              <a:t>(Internal Linux API)</a:t>
            </a:r>
            <a:endParaRPr lang="en-US" sz="2400">
              <a:solidFill>
                <a:srgbClr val="003FFF"/>
              </a:solidFill>
            </a:endParaRPr>
          </a:p>
          <a:p>
            <a:pPr marL="609600" indent="-609600">
              <a:buFontTx/>
              <a:buAutoNum type="arabicPeriod"/>
            </a:pPr>
            <a:r>
              <a:rPr lang="en-US" sz="2800"/>
              <a:t>Determine page permissions for virtual address</a:t>
            </a:r>
          </a:p>
          <a:p>
            <a:pPr marL="990600" lvl="1" indent="-533400"/>
            <a:r>
              <a:rPr lang="en-US" sz="2400" b="1">
                <a:solidFill>
                  <a:srgbClr val="003FFF"/>
                </a:solidFill>
              </a:rPr>
              <a:t>find_vma(); </a:t>
            </a:r>
            <a:r>
              <a:rPr lang="en-US" sz="1800" b="1">
                <a:solidFill>
                  <a:srgbClr val="003FFF"/>
                </a:solidFill>
              </a:rPr>
              <a:t>(Internal Linux API)</a:t>
            </a:r>
            <a:endParaRPr lang="en-US" sz="2400" b="1">
              <a:solidFill>
                <a:srgbClr val="003FFF"/>
              </a:solidFill>
            </a:endParaRPr>
          </a:p>
          <a:p>
            <a:pPr marL="990600" lvl="1" indent="-533400"/>
            <a:endParaRPr lang="en-US" sz="2400" b="1">
              <a:solidFill>
                <a:srgbClr val="003FFF"/>
              </a:solidFill>
            </a:endParaRPr>
          </a:p>
          <a:p>
            <a:pPr marL="609600" indent="-609600"/>
            <a:r>
              <a:rPr lang="en-US" sz="2800" b="1">
                <a:solidFill>
                  <a:srgbClr val="FF3300"/>
                </a:solidFill>
              </a:rPr>
              <a:t>Information extremely hard to get otherwise</a:t>
            </a:r>
          </a:p>
        </p:txBody>
      </p:sp>
    </p:spTree>
    <p:extLst>
      <p:ext uri="{BB962C8B-B14F-4D97-AF65-F5344CB8AC3E}">
        <p14:creationId xmlns:p14="http://schemas.microsoft.com/office/powerpoint/2010/main" val="405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69AB1-4350-4F05-A511-004A7890E2FB}" type="slidenum">
              <a:rPr lang="en-US"/>
              <a:pPr/>
              <a:t>19</a:t>
            </a:fld>
            <a:endParaRPr lang="en-US"/>
          </a:p>
        </p:txBody>
      </p:sp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Memory system microbenchmarks</a:t>
            </a:r>
          </a:p>
          <a:p>
            <a:pPr lvl="1"/>
            <a:r>
              <a:rPr lang="en-US"/>
              <a:t>Stream, GUPS, ECT Memperf</a:t>
            </a:r>
          </a:p>
          <a:p>
            <a:pPr lvl="1"/>
            <a:r>
              <a:rPr lang="en-US"/>
              <a:t>Configured to overcommit anonymous memory</a:t>
            </a:r>
          </a:p>
          <a:p>
            <a:pPr lvl="2"/>
            <a:r>
              <a:rPr lang="en-US"/>
              <a:t>Cause thrashing in the guest OS</a:t>
            </a:r>
          </a:p>
          <a:p>
            <a:pPr lvl="2"/>
            <a:endParaRPr lang="en-US"/>
          </a:p>
          <a:p>
            <a:r>
              <a:rPr lang="en-US"/>
              <a:t>Overhead isolated to swap subsystem</a:t>
            </a:r>
          </a:p>
          <a:p>
            <a:pPr lvl="1"/>
            <a:r>
              <a:rPr lang="en-US"/>
              <a:t>Ideal swap device implemented as RAM disk</a:t>
            </a:r>
          </a:p>
          <a:p>
            <a:pPr lvl="2"/>
            <a:r>
              <a:rPr lang="en-US"/>
              <a:t>IO occurs at main memory speeds</a:t>
            </a:r>
          </a:p>
          <a:p>
            <a:pPr lvl="2"/>
            <a:r>
              <a:rPr lang="en-US"/>
              <a:t>Provides lower bound for performance gains</a:t>
            </a:r>
          </a:p>
        </p:txBody>
      </p:sp>
    </p:spTree>
    <p:extLst>
      <p:ext uri="{BB962C8B-B14F-4D97-AF65-F5344CB8AC3E}">
        <p14:creationId xmlns:p14="http://schemas.microsoft.com/office/powerpoint/2010/main" val="3237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E71A-AC26-4B26-BD6B-8E01B2226A2A}" type="slidenum">
              <a:rPr lang="en-US"/>
              <a:pPr/>
              <a:t>20</a:t>
            </a:fld>
            <a:endParaRPr lang="en-US"/>
          </a:p>
        </p:txBody>
      </p:sp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 Runtime</a:t>
            </a:r>
          </a:p>
        </p:txBody>
      </p:sp>
      <p:pic>
        <p:nvPicPr>
          <p:cNvPr id="418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41" y="1289208"/>
            <a:ext cx="7593013" cy="532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635500" y="5029200"/>
            <a:ext cx="2209800" cy="863600"/>
            <a:chOff x="4635500" y="5029200"/>
            <a:chExt cx="2209800" cy="863600"/>
          </a:xfrm>
        </p:grpSpPr>
        <p:sp>
          <p:nvSpPr>
            <p:cNvPr id="418820" name="Text Box 4"/>
            <p:cNvSpPr txBox="1">
              <a:spLocks noChangeArrowheads="1"/>
            </p:cNvSpPr>
            <p:nvPr/>
          </p:nvSpPr>
          <p:spPr bwMode="auto">
            <a:xfrm>
              <a:off x="5038725" y="5029200"/>
              <a:ext cx="1806575" cy="37623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3300"/>
                  </a:solidFill>
                </a:rPr>
                <a:t>Working set size</a:t>
              </a:r>
            </a:p>
          </p:txBody>
        </p:sp>
        <p:sp>
          <p:nvSpPr>
            <p:cNvPr id="418821" name="Line 5"/>
            <p:cNvSpPr>
              <a:spLocks noChangeShapeType="1"/>
            </p:cNvSpPr>
            <p:nvPr/>
          </p:nvSpPr>
          <p:spPr bwMode="auto">
            <a:xfrm flipH="1">
              <a:off x="4635500" y="5232400"/>
              <a:ext cx="393700" cy="66040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959100" y="2984500"/>
            <a:ext cx="4806950" cy="2057400"/>
            <a:chOff x="2959100" y="2984500"/>
            <a:chExt cx="4806950" cy="2057400"/>
          </a:xfrm>
        </p:grpSpPr>
        <p:sp>
          <p:nvSpPr>
            <p:cNvPr id="418822" name="Line 6"/>
            <p:cNvSpPr>
              <a:spLocks noChangeShapeType="1"/>
            </p:cNvSpPr>
            <p:nvPr/>
          </p:nvSpPr>
          <p:spPr bwMode="auto">
            <a:xfrm>
              <a:off x="2971800" y="2997200"/>
              <a:ext cx="17780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8823" name="Line 7"/>
            <p:cNvSpPr>
              <a:spLocks noChangeShapeType="1"/>
            </p:cNvSpPr>
            <p:nvPr/>
          </p:nvSpPr>
          <p:spPr bwMode="auto">
            <a:xfrm>
              <a:off x="2959100" y="5041900"/>
              <a:ext cx="17780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8824" name="Line 8"/>
            <p:cNvSpPr>
              <a:spLocks noChangeShapeType="1"/>
            </p:cNvSpPr>
            <p:nvPr/>
          </p:nvSpPr>
          <p:spPr bwMode="auto">
            <a:xfrm>
              <a:off x="3136900" y="2984500"/>
              <a:ext cx="0" cy="20574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8826" name="Text Box 10"/>
            <p:cNvSpPr txBox="1">
              <a:spLocks noChangeArrowheads="1"/>
            </p:cNvSpPr>
            <p:nvPr/>
          </p:nvSpPr>
          <p:spPr bwMode="auto">
            <a:xfrm>
              <a:off x="4556125" y="3048000"/>
              <a:ext cx="3209925" cy="37623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3300"/>
                  </a:solidFill>
                </a:rPr>
                <a:t>Ideal swap cache improvement</a:t>
              </a:r>
            </a:p>
          </p:txBody>
        </p:sp>
        <p:sp>
          <p:nvSpPr>
            <p:cNvPr id="418827" name="Line 11"/>
            <p:cNvSpPr>
              <a:spLocks noChangeShapeType="1"/>
            </p:cNvSpPr>
            <p:nvPr/>
          </p:nvSpPr>
          <p:spPr bwMode="auto">
            <a:xfrm flipV="1">
              <a:off x="3124200" y="3149600"/>
              <a:ext cx="1422400" cy="11430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144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09600"/>
            <a:ext cx="2378075" cy="230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5" descr="C:\Users\Jack Lange\Documents\presentations\pitt_sea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4745038"/>
            <a:ext cx="1857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387" y="3014858"/>
            <a:ext cx="2817812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kitten1_bl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551" y="5685681"/>
            <a:ext cx="310038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138" y="4745038"/>
            <a:ext cx="2246384" cy="196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8"/>
          <p:cNvSpPr txBox="1">
            <a:spLocks/>
          </p:cNvSpPr>
          <p:nvPr/>
        </p:nvSpPr>
        <p:spPr>
          <a:xfrm>
            <a:off x="0" y="1447800"/>
            <a:ext cx="6324600" cy="131603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7600" b="1" dirty="0" smtClean="0">
                <a:solidFill>
                  <a:srgbClr val="0000FF"/>
                </a:solidFill>
              </a:rPr>
              <a:t>Palacios:</a:t>
            </a:r>
          </a:p>
          <a:p>
            <a:pPr marL="0" indent="0">
              <a:buFont typeface="Arial" pitchFamily="34" charset="0"/>
              <a:buNone/>
            </a:pPr>
            <a:r>
              <a:rPr lang="en-US" sz="6700" dirty="0" smtClean="0"/>
              <a:t>   http://www.v3vee.org/palacios</a:t>
            </a:r>
            <a:endParaRPr lang="en-US" sz="5100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9212" y="2916238"/>
            <a:ext cx="6142831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0000FF"/>
                </a:solidFill>
              </a:rPr>
              <a:t>V3VEE Project:</a:t>
            </a:r>
          </a:p>
          <a:p>
            <a:pPr>
              <a:lnSpc>
                <a:spcPct val="90000"/>
              </a:lnSpc>
            </a:pPr>
            <a:r>
              <a:rPr lang="en-US" sz="3600" b="1" dirty="0" smtClean="0"/>
              <a:t>   </a:t>
            </a:r>
            <a:r>
              <a:rPr lang="en-US" sz="3200" dirty="0" smtClean="0"/>
              <a:t>http://www.v3vee.org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5757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A9622-5CBA-4B29-AC22-FB49D3F1A3BA}" type="slidenum">
              <a:rPr lang="en-US"/>
              <a:pPr/>
              <a:t>22</a:t>
            </a:fld>
            <a:endParaRPr lang="en-US"/>
          </a:p>
        </p:txBody>
      </p:sp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600200"/>
            <a:ext cx="8242300" cy="4703763"/>
          </a:xfrm>
        </p:spPr>
        <p:txBody>
          <a:bodyPr/>
          <a:lstStyle/>
          <a:p>
            <a:r>
              <a:rPr lang="en-US" sz="2800"/>
              <a:t>Entry points into Kernel</a:t>
            </a:r>
          </a:p>
          <a:p>
            <a:pPr lvl="1"/>
            <a:r>
              <a:rPr lang="en-US" sz="2400"/>
              <a:t>Provides privileged services for applications</a:t>
            </a:r>
          </a:p>
          <a:p>
            <a:pPr lvl="2"/>
            <a:r>
              <a:rPr lang="en-US" sz="2000"/>
              <a:t>Device IO, address space modifications, etc…</a:t>
            </a:r>
          </a:p>
          <a:p>
            <a:r>
              <a:rPr lang="en-US" sz="2800"/>
              <a:t>Extensive hardware support</a:t>
            </a:r>
          </a:p>
          <a:p>
            <a:pPr lvl="1"/>
            <a:r>
              <a:rPr lang="en-US" sz="2400"/>
              <a:t>Fast entry to preconfigured execution state</a:t>
            </a:r>
          </a:p>
          <a:p>
            <a:pPr lvl="2"/>
            <a:r>
              <a:rPr lang="en-US" sz="2000"/>
              <a:t>Switch from user mode to kernel mode</a:t>
            </a:r>
          </a:p>
          <a:p>
            <a:pPr lvl="2"/>
            <a:r>
              <a:rPr lang="en-US" sz="2000"/>
              <a:t>Kernel specifies execution environment to hardware</a:t>
            </a:r>
          </a:p>
          <a:p>
            <a:pPr lvl="3"/>
            <a:r>
              <a:rPr lang="en-US" sz="1800"/>
              <a:t>Model Specific Registers (MSRs)</a:t>
            </a:r>
          </a:p>
          <a:p>
            <a:pPr lvl="1"/>
            <a:r>
              <a:rPr lang="en-US" sz="2400"/>
              <a:t>Special instructions for kernel entry/exit </a:t>
            </a:r>
          </a:p>
          <a:p>
            <a:pPr lvl="2"/>
            <a:r>
              <a:rPr lang="en-US" sz="2000"/>
              <a:t>SYSENTER and SYSEXIT</a:t>
            </a:r>
          </a:p>
          <a:p>
            <a:pPr lvl="2"/>
            <a:r>
              <a:rPr lang="en-US" sz="2000"/>
              <a:t>SYSCALL and SYSRET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0629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833</Words>
  <Application>Microsoft Office PowerPoint</Application>
  <PresentationFormat>On-screen Show (4:3)</PresentationFormat>
  <Paragraphs>258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SymCall: Symbiotic Virtualization Through VMM-to-Guest Upcalls</vt:lpstr>
      <vt:lpstr>Summary</vt:lpstr>
      <vt:lpstr>Outline</vt:lpstr>
      <vt:lpstr>Semantic Gap</vt:lpstr>
      <vt:lpstr>Example: Swapping</vt:lpstr>
      <vt:lpstr>Symbiotic Virtualization</vt:lpstr>
      <vt:lpstr>Symbiotic Interfaces</vt:lpstr>
      <vt:lpstr>Symbiotic Discovery</vt:lpstr>
      <vt:lpstr>SymSpy</vt:lpstr>
      <vt:lpstr>SymCall (Symbiotic Upcalls)</vt:lpstr>
      <vt:lpstr>SymCall environment</vt:lpstr>
      <vt:lpstr>SymCall Control Flow</vt:lpstr>
      <vt:lpstr>Existing Implementation</vt:lpstr>
      <vt:lpstr>Restrictions</vt:lpstr>
      <vt:lpstr>Example: SwapBypass</vt:lpstr>
      <vt:lpstr>Symbiotic Shadow Page tables</vt:lpstr>
      <vt:lpstr>SwapBypass Concept</vt:lpstr>
      <vt:lpstr>Necessary SymCall: query_vaddr()</vt:lpstr>
      <vt:lpstr>Evaluation</vt:lpstr>
      <vt:lpstr>Stream Runtime</vt:lpstr>
      <vt:lpstr>Conclusion</vt:lpstr>
      <vt:lpstr>System Calls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jarusl</dc:creator>
  <cp:lastModifiedBy>jarusl</cp:lastModifiedBy>
  <cp:revision>25</cp:revision>
  <dcterms:created xsi:type="dcterms:W3CDTF">2011-03-07T21:50:10Z</dcterms:created>
  <dcterms:modified xsi:type="dcterms:W3CDTF">2011-03-11T16:09:11Z</dcterms:modified>
</cp:coreProperties>
</file>