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83" r:id="rId2"/>
    <p:sldId id="335" r:id="rId3"/>
    <p:sldId id="389" r:id="rId4"/>
    <p:sldId id="315" r:id="rId5"/>
    <p:sldId id="386" r:id="rId6"/>
    <p:sldId id="388" r:id="rId7"/>
    <p:sldId id="348" r:id="rId8"/>
    <p:sldId id="332" r:id="rId9"/>
    <p:sldId id="346" r:id="rId10"/>
    <p:sldId id="372" r:id="rId11"/>
    <p:sldId id="373" r:id="rId12"/>
    <p:sldId id="380" r:id="rId13"/>
    <p:sldId id="358" r:id="rId14"/>
    <p:sldId id="294" r:id="rId15"/>
    <p:sldId id="282" r:id="rId16"/>
    <p:sldId id="339" r:id="rId17"/>
    <p:sldId id="338" r:id="rId18"/>
    <p:sldId id="334" r:id="rId19"/>
    <p:sldId id="260" r:id="rId20"/>
    <p:sldId id="304" r:id="rId21"/>
    <p:sldId id="366" r:id="rId22"/>
    <p:sldId id="367" r:id="rId23"/>
    <p:sldId id="329" r:id="rId24"/>
    <p:sldId id="387" r:id="rId25"/>
    <p:sldId id="310" r:id="rId26"/>
    <p:sldId id="353" r:id="rId27"/>
    <p:sldId id="352" r:id="rId28"/>
    <p:sldId id="351" r:id="rId29"/>
    <p:sldId id="357" r:id="rId30"/>
    <p:sldId id="354" r:id="rId31"/>
    <p:sldId id="355" r:id="rId32"/>
    <p:sldId id="356" r:id="rId33"/>
    <p:sldId id="381" r:id="rId34"/>
    <p:sldId id="382" r:id="rId35"/>
    <p:sldId id="383" r:id="rId36"/>
    <p:sldId id="384" r:id="rId37"/>
    <p:sldId id="377" r:id="rId38"/>
    <p:sldId id="378" r:id="rId39"/>
    <p:sldId id="379" r:id="rId40"/>
    <p:sldId id="376" r:id="rId41"/>
    <p:sldId id="385" r:id="rId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0" autoAdjust="0"/>
    <p:restoredTop sz="61207" autoAdjust="0"/>
  </p:normalViewPr>
  <p:slideViewPr>
    <p:cSldViewPr>
      <p:cViewPr>
        <p:scale>
          <a:sx n="40" d="100"/>
          <a:sy n="40" d="100"/>
        </p:scale>
        <p:origin x="-2202" y="-210"/>
      </p:cViewPr>
      <p:guideLst>
        <p:guide orient="horz" pos="2160"/>
        <p:guide pos="2880"/>
      </p:guideLst>
    </p:cSldViewPr>
  </p:slideViewPr>
  <p:outlineViewPr>
    <p:cViewPr>
      <p:scale>
        <a:sx n="33" d="100"/>
        <a:sy n="33" d="100"/>
      </p:scale>
      <p:origin x="0" y="70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E:\01.documents\01.All_Computer_Science\12.V3VEE\80.My%20docs\vWiFi\vWiFi.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E:\01.documents\01.All_Computer_Science\12.V3VEE\80.My%20docs\vWiFi\vWiFi.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E:\01.documents\01.All_Computer_Science\12.V3VEE\80.My%20docs\vWiFi\vWiFi.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E:\01.documents\01.All_Computer_Science\12.V3VEE\80.My%20docs\vWiFi\vWiFi_2003.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E:\01.documents\01.All_Computer_Science\12.V3VEE\80.My%20docs\vWiFi-VEE10\vWiFi.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1" Type="http://schemas.openxmlformats.org/officeDocument/2006/relationships/oleObject" Target="file:///D:\10.Lei's%20Documents\10.%20V3VEE\80.My%20Docs\vWiFi\vWiFi.xlsx" TargetMode="External"/></Relationships>
</file>

<file path=ppt/charts/_rels/char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chartUserShapes" Target="../drawings/drawing1.xml"/><Relationship Id="rId4" Type="http://schemas.openxmlformats.org/officeDocument/2006/relationships/oleObject" Target="file:///E:\01.documents\01.All_Computer_Science\12.V3VEE\80.My%20docs\vWiFi\vWiF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737007874015669"/>
          <c:y val="3.6171332750073462E-2"/>
          <c:w val="0.76614982502187856"/>
          <c:h val="0.83090434529017265"/>
        </c:manualLayout>
      </c:layout>
      <c:barChart>
        <c:barDir val="col"/>
        <c:grouping val="clustered"/>
        <c:ser>
          <c:idx val="0"/>
          <c:order val="0"/>
          <c:tx>
            <c:strRef>
              <c:f>Performance!$B$6</c:f>
              <c:strCache>
                <c:ptCount val="1"/>
                <c:pt idx="0">
                  <c:v>TX</c:v>
                </c:pt>
              </c:strCache>
            </c:strRef>
          </c:tx>
          <c:spPr>
            <a:solidFill>
              <a:srgbClr val="0070C0"/>
            </a:solidFill>
            <a:ln w="25400">
              <a:solidFill>
                <a:schemeClr val="tx1">
                  <a:lumMod val="95000"/>
                  <a:lumOff val="5000"/>
                </a:schemeClr>
              </a:solidFill>
            </a:ln>
          </c:spPr>
          <c:cat>
            <c:strRef>
              <c:f>Performance!$C$3:$E$3</c:f>
              <c:strCache>
                <c:ptCount val="3"/>
                <c:pt idx="0">
                  <c:v>Native</c:v>
                </c:pt>
                <c:pt idx="1">
                  <c:v>Passthrough</c:v>
                </c:pt>
                <c:pt idx="2">
                  <c:v>Virtual WiFi</c:v>
                </c:pt>
              </c:strCache>
            </c:strRef>
          </c:cat>
          <c:val>
            <c:numRef>
              <c:f>Performance!$C$6:$E$6</c:f>
              <c:numCache>
                <c:formatCode>General</c:formatCode>
                <c:ptCount val="3"/>
                <c:pt idx="0">
                  <c:v>20.5</c:v>
                </c:pt>
                <c:pt idx="1">
                  <c:v>20.399999999999999</c:v>
                </c:pt>
                <c:pt idx="2">
                  <c:v>20.100000000000001</c:v>
                </c:pt>
              </c:numCache>
            </c:numRef>
          </c:val>
        </c:ser>
        <c:ser>
          <c:idx val="1"/>
          <c:order val="1"/>
          <c:tx>
            <c:strRef>
              <c:f>Performance!$B$7</c:f>
              <c:strCache>
                <c:ptCount val="1"/>
                <c:pt idx="0">
                  <c:v>RX</c:v>
                </c:pt>
              </c:strCache>
            </c:strRef>
          </c:tx>
          <c:spPr>
            <a:solidFill>
              <a:srgbClr val="06518F">
                <a:lumMod val="40000"/>
                <a:lumOff val="60000"/>
              </a:srgbClr>
            </a:solidFill>
            <a:ln w="25400">
              <a:solidFill>
                <a:schemeClr val="tx1"/>
              </a:solidFill>
            </a:ln>
          </c:spPr>
          <c:cat>
            <c:strRef>
              <c:f>Performance!$C$3:$E$3</c:f>
              <c:strCache>
                <c:ptCount val="3"/>
                <c:pt idx="0">
                  <c:v>Native</c:v>
                </c:pt>
                <c:pt idx="1">
                  <c:v>Passthrough</c:v>
                </c:pt>
                <c:pt idx="2">
                  <c:v>Virtual WiFi</c:v>
                </c:pt>
              </c:strCache>
            </c:strRef>
          </c:cat>
          <c:val>
            <c:numRef>
              <c:f>Performance!$C$7:$E$7</c:f>
              <c:numCache>
                <c:formatCode>General</c:formatCode>
                <c:ptCount val="3"/>
                <c:pt idx="0">
                  <c:v>20.399999999999999</c:v>
                </c:pt>
                <c:pt idx="1">
                  <c:v>20.399999999999999</c:v>
                </c:pt>
                <c:pt idx="2">
                  <c:v>20</c:v>
                </c:pt>
              </c:numCache>
            </c:numRef>
          </c:val>
        </c:ser>
        <c:gapWidth val="400"/>
        <c:overlap val="-12"/>
        <c:axId val="80008704"/>
        <c:axId val="80010240"/>
      </c:barChart>
      <c:catAx>
        <c:axId val="80008704"/>
        <c:scaling>
          <c:orientation val="minMax"/>
        </c:scaling>
        <c:axPos val="b"/>
        <c:tickLblPos val="nextTo"/>
        <c:txPr>
          <a:bodyPr/>
          <a:lstStyle/>
          <a:p>
            <a:pPr>
              <a:defRPr lang="en-US"/>
            </a:pPr>
            <a:endParaRPr lang="zh-CN"/>
          </a:p>
        </c:txPr>
        <c:crossAx val="80010240"/>
        <c:crosses val="autoZero"/>
        <c:auto val="1"/>
        <c:lblAlgn val="ctr"/>
        <c:lblOffset val="100"/>
      </c:catAx>
      <c:valAx>
        <c:axId val="80010240"/>
        <c:scaling>
          <c:orientation val="minMax"/>
          <c:max val="22"/>
          <c:min val="0"/>
        </c:scaling>
        <c:axPos val="l"/>
        <c:majorGridlines/>
        <c:title>
          <c:tx>
            <c:rich>
              <a:bodyPr rot="-5400000" vert="horz"/>
              <a:lstStyle/>
              <a:p>
                <a:pPr>
                  <a:defRPr lang="en-US" sz="2800"/>
                </a:pPr>
                <a:r>
                  <a:rPr lang="en-US" sz="2800"/>
                  <a:t>Mbps</a:t>
                </a:r>
              </a:p>
            </c:rich>
          </c:tx>
          <c:layout>
            <c:manualLayout>
              <c:xMode val="edge"/>
              <c:yMode val="edge"/>
              <c:x val="4.4666447944007844E-3"/>
              <c:y val="0.41765923009623779"/>
            </c:manualLayout>
          </c:layout>
        </c:title>
        <c:numFmt formatCode="General" sourceLinked="1"/>
        <c:tickLblPos val="nextTo"/>
        <c:txPr>
          <a:bodyPr/>
          <a:lstStyle/>
          <a:p>
            <a:pPr>
              <a:defRPr lang="en-US"/>
            </a:pPr>
            <a:endParaRPr lang="zh-CN"/>
          </a:p>
        </c:txPr>
        <c:crossAx val="80008704"/>
        <c:crosses val="autoZero"/>
        <c:crossBetween val="between"/>
      </c:valAx>
    </c:plotArea>
    <c:legend>
      <c:legendPos val="r"/>
      <c:layout/>
      <c:txPr>
        <a:bodyPr/>
        <a:lstStyle/>
        <a:p>
          <a:pPr>
            <a:defRPr lang="en-US"/>
          </a:pPr>
          <a:endParaRPr lang="zh-CN"/>
        </a:p>
      </c:txPr>
    </c:legend>
    <c:plotVisOnly val="1"/>
  </c:chart>
  <c:txPr>
    <a:bodyPr/>
    <a:lstStyle/>
    <a:p>
      <a:pPr>
        <a:defRPr sz="1800" b="1"/>
      </a:pPr>
      <a:endParaRPr lang="zh-CN"/>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648631989183274"/>
          <c:y val="3.6171332750073275E-2"/>
          <c:w val="0.76959039211008096"/>
          <c:h val="0.83966345873432491"/>
        </c:manualLayout>
      </c:layout>
      <c:barChart>
        <c:barDir val="col"/>
        <c:grouping val="clustered"/>
        <c:ser>
          <c:idx val="0"/>
          <c:order val="0"/>
          <c:tx>
            <c:strRef>
              <c:f>Performance!$B$4</c:f>
              <c:strCache>
                <c:ptCount val="1"/>
                <c:pt idx="0">
                  <c:v>TX</c:v>
                </c:pt>
              </c:strCache>
            </c:strRef>
          </c:tx>
          <c:spPr>
            <a:solidFill>
              <a:srgbClr val="00B0F0"/>
            </a:solidFill>
            <a:ln w="25400">
              <a:solidFill>
                <a:schemeClr val="tx1"/>
              </a:solidFill>
            </a:ln>
          </c:spPr>
          <c:cat>
            <c:strRef>
              <c:f>Performance!$C$3:$E$3</c:f>
              <c:strCache>
                <c:ptCount val="3"/>
                <c:pt idx="0">
                  <c:v>Native</c:v>
                </c:pt>
                <c:pt idx="1">
                  <c:v>Passthrough</c:v>
                </c:pt>
                <c:pt idx="2">
                  <c:v>Virtual WiFi</c:v>
                </c:pt>
              </c:strCache>
            </c:strRef>
          </c:cat>
          <c:val>
            <c:numRef>
              <c:f>Performance!$C$4:$E$4</c:f>
              <c:numCache>
                <c:formatCode>General</c:formatCode>
                <c:ptCount val="3"/>
                <c:pt idx="0">
                  <c:v>21.4</c:v>
                </c:pt>
                <c:pt idx="1">
                  <c:v>21.2</c:v>
                </c:pt>
                <c:pt idx="2">
                  <c:v>20.9</c:v>
                </c:pt>
              </c:numCache>
            </c:numRef>
          </c:val>
        </c:ser>
        <c:ser>
          <c:idx val="1"/>
          <c:order val="1"/>
          <c:tx>
            <c:strRef>
              <c:f>Performance!$B$5</c:f>
              <c:strCache>
                <c:ptCount val="1"/>
                <c:pt idx="0">
                  <c:v>RX</c:v>
                </c:pt>
              </c:strCache>
            </c:strRef>
          </c:tx>
          <c:spPr>
            <a:solidFill>
              <a:schemeClr val="tx2">
                <a:lumMod val="20000"/>
                <a:lumOff val="80000"/>
              </a:schemeClr>
            </a:solidFill>
            <a:ln w="25400">
              <a:solidFill>
                <a:schemeClr val="tx1"/>
              </a:solidFill>
            </a:ln>
          </c:spPr>
          <c:cat>
            <c:strRef>
              <c:f>Performance!$C$3:$E$3</c:f>
              <c:strCache>
                <c:ptCount val="3"/>
                <c:pt idx="0">
                  <c:v>Native</c:v>
                </c:pt>
                <c:pt idx="1">
                  <c:v>Passthrough</c:v>
                </c:pt>
                <c:pt idx="2">
                  <c:v>Virtual WiFi</c:v>
                </c:pt>
              </c:strCache>
            </c:strRef>
          </c:cat>
          <c:val>
            <c:numRef>
              <c:f>Performance!$C$5:$E$5</c:f>
              <c:numCache>
                <c:formatCode>General</c:formatCode>
                <c:ptCount val="3"/>
                <c:pt idx="0">
                  <c:v>19.3</c:v>
                </c:pt>
                <c:pt idx="1">
                  <c:v>19.100000000000001</c:v>
                </c:pt>
                <c:pt idx="2">
                  <c:v>18.3</c:v>
                </c:pt>
              </c:numCache>
            </c:numRef>
          </c:val>
        </c:ser>
        <c:gapWidth val="402"/>
        <c:overlap val="-10"/>
        <c:axId val="80539648"/>
        <c:axId val="80541184"/>
      </c:barChart>
      <c:catAx>
        <c:axId val="80539648"/>
        <c:scaling>
          <c:orientation val="minMax"/>
        </c:scaling>
        <c:axPos val="b"/>
        <c:tickLblPos val="nextTo"/>
        <c:txPr>
          <a:bodyPr/>
          <a:lstStyle/>
          <a:p>
            <a:pPr>
              <a:defRPr lang="en-US" sz="1800"/>
            </a:pPr>
            <a:endParaRPr lang="zh-CN"/>
          </a:p>
        </c:txPr>
        <c:crossAx val="80541184"/>
        <c:crosses val="autoZero"/>
        <c:auto val="1"/>
        <c:lblAlgn val="ctr"/>
        <c:lblOffset val="0"/>
      </c:catAx>
      <c:valAx>
        <c:axId val="80541184"/>
        <c:scaling>
          <c:orientation val="minMax"/>
          <c:max val="23"/>
          <c:min val="0"/>
        </c:scaling>
        <c:axPos val="l"/>
        <c:majorGridlines/>
        <c:title>
          <c:tx>
            <c:rich>
              <a:bodyPr rot="-5400000" vert="horz"/>
              <a:lstStyle/>
              <a:p>
                <a:pPr>
                  <a:defRPr lang="en-US"/>
                </a:pPr>
                <a:r>
                  <a:rPr lang="en-US"/>
                  <a:t>Mbps</a:t>
                </a:r>
              </a:p>
            </c:rich>
          </c:tx>
          <c:layout>
            <c:manualLayout>
              <c:xMode val="edge"/>
              <c:yMode val="edge"/>
              <c:x val="3.0777559055118115E-3"/>
              <c:y val="0.38062219305920547"/>
            </c:manualLayout>
          </c:layout>
        </c:title>
        <c:numFmt formatCode="General" sourceLinked="1"/>
        <c:tickLblPos val="nextTo"/>
        <c:txPr>
          <a:bodyPr/>
          <a:lstStyle/>
          <a:p>
            <a:pPr>
              <a:defRPr lang="en-US"/>
            </a:pPr>
            <a:endParaRPr lang="zh-CN"/>
          </a:p>
        </c:txPr>
        <c:crossAx val="80539648"/>
        <c:crosses val="autoZero"/>
        <c:crossBetween val="between"/>
      </c:valAx>
    </c:plotArea>
    <c:legend>
      <c:legendPos val="r"/>
      <c:layout>
        <c:manualLayout>
          <c:xMode val="edge"/>
          <c:yMode val="edge"/>
          <c:x val="0.8933354111986006"/>
          <c:y val="0.37838086905803836"/>
          <c:w val="0.10666458880140058"/>
          <c:h val="0.19879381743948676"/>
        </c:manualLayout>
      </c:layout>
      <c:txPr>
        <a:bodyPr/>
        <a:lstStyle/>
        <a:p>
          <a:pPr>
            <a:defRPr lang="en-US" sz="1600"/>
          </a:pPr>
          <a:endParaRPr lang="zh-CN"/>
        </a:p>
      </c:txPr>
    </c:legend>
    <c:plotVisOnly val="1"/>
  </c:chart>
  <c:spPr>
    <a:solidFill>
      <a:srgbClr val="FFFFFF"/>
    </a:solidFill>
  </c:spPr>
  <c:txPr>
    <a:bodyPr/>
    <a:lstStyle/>
    <a:p>
      <a:pPr>
        <a:defRPr sz="2000" b="1"/>
      </a:pPr>
      <a:endParaRPr lang="zh-CN"/>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lrMapOvr bg1="lt1" tx1="dk1" bg2="lt2" tx2="dk2" accent1="accent1" accent2="accent2" accent3="accent3" accent4="accent4" accent5="accent5" accent6="accent6" hlink="hlink" folHlink="folHlink"/>
  <c:chart>
    <c:plotArea>
      <c:layout>
        <c:manualLayout>
          <c:layoutTarget val="inner"/>
          <c:xMode val="edge"/>
          <c:yMode val="edge"/>
          <c:x val="0.1080436001325077"/>
          <c:y val="4.5430592009332194E-2"/>
          <c:w val="0.88429783655684191"/>
          <c:h val="0.91839807524060002"/>
        </c:manualLayout>
      </c:layout>
      <c:barChart>
        <c:barDir val="col"/>
        <c:grouping val="clustered"/>
        <c:ser>
          <c:idx val="0"/>
          <c:order val="0"/>
          <c:spPr>
            <a:solidFill>
              <a:srgbClr val="0860A8">
                <a:lumMod val="50000"/>
              </a:srgbClr>
            </a:solidFill>
            <a:ln w="25400" cmpd="sng">
              <a:solidFill>
                <a:schemeClr val="tx1"/>
              </a:solidFill>
            </a:ln>
          </c:spPr>
          <c:cat>
            <c:strRef>
              <c:f>Performance!$C$84:$F$84</c:f>
              <c:strCache>
                <c:ptCount val="4"/>
                <c:pt idx="0">
                  <c:v>Native</c:v>
                </c:pt>
                <c:pt idx="1">
                  <c:v>Passthrough</c:v>
                </c:pt>
                <c:pt idx="2">
                  <c:v>Virtual   WiFi</c:v>
                </c:pt>
                <c:pt idx="3">
                  <c:v>Virtual WiFi(VT-d)</c:v>
                </c:pt>
              </c:strCache>
            </c:strRef>
          </c:cat>
          <c:val>
            <c:numRef>
              <c:f>Performance!$C$85:$F$85</c:f>
              <c:numCache>
                <c:formatCode>General</c:formatCode>
                <c:ptCount val="4"/>
                <c:pt idx="0">
                  <c:v>5.74</c:v>
                </c:pt>
                <c:pt idx="1">
                  <c:v>6.17</c:v>
                </c:pt>
                <c:pt idx="2" formatCode="0.00">
                  <c:v>7.8724832214765055</c:v>
                </c:pt>
                <c:pt idx="3">
                  <c:v>6.63</c:v>
                </c:pt>
              </c:numCache>
            </c:numRef>
          </c:val>
        </c:ser>
        <c:gapWidth val="296"/>
        <c:axId val="80561664"/>
        <c:axId val="80563200"/>
      </c:barChart>
      <c:catAx>
        <c:axId val="80561664"/>
        <c:scaling>
          <c:orientation val="minMax"/>
        </c:scaling>
        <c:axPos val="b"/>
        <c:tickLblPos val="nextTo"/>
        <c:txPr>
          <a:bodyPr/>
          <a:lstStyle/>
          <a:p>
            <a:pPr algn="just">
              <a:defRPr lang="en-US" sz="1800"/>
            </a:pPr>
            <a:endParaRPr lang="zh-CN"/>
          </a:p>
        </c:txPr>
        <c:crossAx val="80563200"/>
        <c:crosses val="autoZero"/>
        <c:auto val="1"/>
        <c:lblAlgn val="ctr"/>
        <c:lblOffset val="1"/>
        <c:tickLblSkip val="1"/>
      </c:catAx>
      <c:valAx>
        <c:axId val="80563200"/>
        <c:scaling>
          <c:orientation val="minMax"/>
          <c:max val="8"/>
          <c:min val="0"/>
        </c:scaling>
        <c:axPos val="l"/>
        <c:majorGridlines/>
        <c:title>
          <c:tx>
            <c:rich>
              <a:bodyPr rot="-5400000" vert="horz"/>
              <a:lstStyle/>
              <a:p>
                <a:pPr>
                  <a:defRPr lang="en-US"/>
                </a:pPr>
                <a:r>
                  <a:rPr lang="en-US"/>
                  <a:t>ms</a:t>
                </a:r>
              </a:p>
            </c:rich>
          </c:tx>
          <c:layout>
            <c:manualLayout>
              <c:xMode val="edge"/>
              <c:yMode val="edge"/>
              <c:x val="9.4739720034995624E-3"/>
              <c:y val="0.41379279673374181"/>
            </c:manualLayout>
          </c:layout>
        </c:title>
        <c:numFmt formatCode="General" sourceLinked="1"/>
        <c:tickLblPos val="nextTo"/>
        <c:txPr>
          <a:bodyPr rot="0" vert="horz"/>
          <a:lstStyle/>
          <a:p>
            <a:pPr>
              <a:defRPr lang="en-US"/>
            </a:pPr>
            <a:endParaRPr lang="zh-CN"/>
          </a:p>
        </c:txPr>
        <c:crossAx val="80561664"/>
        <c:crosses val="autoZero"/>
        <c:crossBetween val="between"/>
        <c:majorUnit val="2"/>
        <c:minorUnit val="1"/>
      </c:valAx>
    </c:plotArea>
    <c:plotVisOnly val="1"/>
  </c:chart>
  <c:spPr>
    <a:solidFill>
      <a:srgbClr val="FFFFFF"/>
    </a:solidFill>
  </c:spPr>
  <c:txPr>
    <a:bodyPr/>
    <a:lstStyle/>
    <a:p>
      <a:pPr>
        <a:defRPr sz="2000" b="1"/>
      </a:pPr>
      <a:endParaRPr lang="zh-CN"/>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lrMapOvr bg1="lt1" tx1="dk1" bg2="lt2" tx2="dk2" accent1="accent1" accent2="accent2" accent3="accent3" accent4="accent4" accent5="accent5" accent6="accent6" hlink="hlink" folHlink="folHlink"/>
  <c:chart>
    <c:plotArea>
      <c:layout>
        <c:manualLayout>
          <c:layoutTarget val="inner"/>
          <c:xMode val="edge"/>
          <c:yMode val="edge"/>
          <c:x val="0.19890605655425198"/>
          <c:y val="4.3206974128234023E-2"/>
          <c:w val="0.42537215866884698"/>
          <c:h val="0.84645465150189925"/>
        </c:manualLayout>
      </c:layout>
      <c:barChart>
        <c:barDir val="col"/>
        <c:grouping val="stacked"/>
        <c:ser>
          <c:idx val="0"/>
          <c:order val="0"/>
          <c:tx>
            <c:strRef>
              <c:f>'Latency Breaddown TX'!$C$79</c:f>
              <c:strCache>
                <c:ptCount val="1"/>
                <c:pt idx="0">
                  <c:v>KVM Handling</c:v>
                </c:pt>
              </c:strCache>
            </c:strRef>
          </c:tx>
          <c:spPr>
            <a:pattFill prst="smCheck">
              <a:fgClr>
                <a:srgbClr val="FFFFFF"/>
              </a:fgClr>
              <a:bgClr>
                <a:srgbClr val="666699"/>
              </a:bgClr>
            </a:pattFill>
            <a:ln w="12700">
              <a:solidFill>
                <a:srgbClr val="000000"/>
              </a:solidFill>
              <a:prstDash val="solid"/>
            </a:ln>
          </c:spPr>
          <c:cat>
            <c:strRef>
              <c:f>'Latency Breaddown TX'!$B$80:$B$81</c:f>
              <c:strCache>
                <c:ptCount val="2"/>
                <c:pt idx="0">
                  <c:v>Software</c:v>
                </c:pt>
                <c:pt idx="1">
                  <c:v>VT-d</c:v>
                </c:pt>
              </c:strCache>
            </c:strRef>
          </c:cat>
          <c:val>
            <c:numRef>
              <c:f>'Latency Breaddown TX'!$C$80:$C$81</c:f>
              <c:numCache>
                <c:formatCode>0.0_);[Red]\(0.0\)</c:formatCode>
                <c:ptCount val="2"/>
                <c:pt idx="0">
                  <c:v>5495.02766798419</c:v>
                </c:pt>
                <c:pt idx="1">
                  <c:v>5582.4584980237105</c:v>
                </c:pt>
              </c:numCache>
            </c:numRef>
          </c:val>
        </c:ser>
        <c:ser>
          <c:idx val="1"/>
          <c:order val="1"/>
          <c:tx>
            <c:strRef>
              <c:f>'Latency Breaddown TX'!$D$79</c:f>
              <c:strCache>
                <c:ptCount val="1"/>
                <c:pt idx="0">
                  <c:v>Kernel/User Switch</c:v>
                </c:pt>
              </c:strCache>
            </c:strRef>
          </c:tx>
          <c:spPr>
            <a:pattFill prst="wdUpDiag">
              <a:fgClr>
                <a:srgbClr val="000080"/>
              </a:fgClr>
              <a:bgClr>
                <a:srgbClr val="FFFFFF"/>
              </a:bgClr>
            </a:pattFill>
            <a:ln w="12700">
              <a:solidFill>
                <a:srgbClr val="000000"/>
              </a:solidFill>
              <a:prstDash val="solid"/>
            </a:ln>
          </c:spPr>
          <c:cat>
            <c:strRef>
              <c:f>'Latency Breaddown TX'!$B$80:$B$81</c:f>
              <c:strCache>
                <c:ptCount val="2"/>
                <c:pt idx="0">
                  <c:v>Software</c:v>
                </c:pt>
                <c:pt idx="1">
                  <c:v>VT-d</c:v>
                </c:pt>
              </c:strCache>
            </c:strRef>
          </c:cat>
          <c:val>
            <c:numRef>
              <c:f>'Latency Breaddown TX'!$D$80:$D$81</c:f>
              <c:numCache>
                <c:formatCode>0.0_);[Red]\(0.0\)</c:formatCode>
                <c:ptCount val="2"/>
                <c:pt idx="0">
                  <c:v>2820.2999999999997</c:v>
                </c:pt>
                <c:pt idx="1">
                  <c:v>2903.25</c:v>
                </c:pt>
              </c:numCache>
            </c:numRef>
          </c:val>
        </c:ser>
        <c:ser>
          <c:idx val="2"/>
          <c:order val="2"/>
          <c:tx>
            <c:strRef>
              <c:f>'Latency Breaddown TX'!$E$79</c:f>
              <c:strCache>
                <c:ptCount val="1"/>
                <c:pt idx="0">
                  <c:v>Device Model</c:v>
                </c:pt>
              </c:strCache>
            </c:strRef>
          </c:tx>
          <c:spPr>
            <a:pattFill prst="pct70">
              <a:fgClr>
                <a:srgbClr val="FFFFFF"/>
              </a:fgClr>
              <a:bgClr>
                <a:srgbClr val="003366"/>
              </a:bgClr>
            </a:pattFill>
            <a:ln w="12700">
              <a:solidFill>
                <a:srgbClr val="000000"/>
              </a:solidFill>
              <a:prstDash val="solid"/>
            </a:ln>
          </c:spPr>
          <c:cat>
            <c:strRef>
              <c:f>'Latency Breaddown TX'!$B$80:$B$81</c:f>
              <c:strCache>
                <c:ptCount val="2"/>
                <c:pt idx="0">
                  <c:v>Software</c:v>
                </c:pt>
                <c:pt idx="1">
                  <c:v>VT-d</c:v>
                </c:pt>
              </c:strCache>
            </c:strRef>
          </c:cat>
          <c:val>
            <c:numRef>
              <c:f>'Latency Breaddown TX'!$E$80:$E$81</c:f>
              <c:numCache>
                <c:formatCode>0.0_);[Red]\(0.0\)</c:formatCode>
                <c:ptCount val="2"/>
                <c:pt idx="0">
                  <c:v>6150.7588932806275</c:v>
                </c:pt>
                <c:pt idx="1">
                  <c:v>6019.6126482213731</c:v>
                </c:pt>
              </c:numCache>
            </c:numRef>
          </c:val>
        </c:ser>
        <c:ser>
          <c:idx val="3"/>
          <c:order val="3"/>
          <c:tx>
            <c:strRef>
              <c:f>'Latency Breaddown TX'!$F$79</c:f>
              <c:strCache>
                <c:ptCount val="1"/>
                <c:pt idx="0">
                  <c:v>User/Kernel Switch</c:v>
                </c:pt>
              </c:strCache>
            </c:strRef>
          </c:tx>
          <c:spPr>
            <a:pattFill prst="wdDnDiag">
              <a:fgClr>
                <a:srgbClr val="0000FF"/>
              </a:fgClr>
              <a:bgClr>
                <a:srgbClr val="FFFFFF"/>
              </a:bgClr>
            </a:pattFill>
            <a:ln w="12700">
              <a:solidFill>
                <a:srgbClr val="000000"/>
              </a:solidFill>
              <a:prstDash val="solid"/>
            </a:ln>
          </c:spPr>
          <c:cat>
            <c:strRef>
              <c:f>'Latency Breaddown TX'!$B$80:$B$81</c:f>
              <c:strCache>
                <c:ptCount val="2"/>
                <c:pt idx="0">
                  <c:v>Software</c:v>
                </c:pt>
                <c:pt idx="1">
                  <c:v>VT-d</c:v>
                </c:pt>
              </c:strCache>
            </c:strRef>
          </c:cat>
          <c:val>
            <c:numRef>
              <c:f>'Latency Breaddown TX'!$F$80:$F$81</c:f>
              <c:numCache>
                <c:formatCode>0.0_);[Red]\(0.0\)</c:formatCode>
                <c:ptCount val="2"/>
                <c:pt idx="0">
                  <c:v>3497.2332015810302</c:v>
                </c:pt>
                <c:pt idx="1">
                  <c:v>3606.5217391304468</c:v>
                </c:pt>
              </c:numCache>
            </c:numRef>
          </c:val>
        </c:ser>
        <c:ser>
          <c:idx val="4"/>
          <c:order val="4"/>
          <c:tx>
            <c:strRef>
              <c:f>'Latency Breaddown TX'!$G$79</c:f>
              <c:strCache>
                <c:ptCount val="1"/>
                <c:pt idx="0">
                  <c:v>Gpa-&gt;Hpa</c:v>
                </c:pt>
              </c:strCache>
            </c:strRef>
          </c:tx>
          <c:spPr>
            <a:solidFill>
              <a:schemeClr val="tx2">
                <a:lumMod val="50000"/>
              </a:schemeClr>
            </a:solidFill>
            <a:ln>
              <a:solidFill>
                <a:schemeClr val="tx2">
                  <a:lumMod val="50000"/>
                </a:schemeClr>
              </a:solidFill>
            </a:ln>
          </c:spPr>
          <c:cat>
            <c:strRef>
              <c:f>'Latency Breaddown TX'!$B$80:$B$81</c:f>
              <c:strCache>
                <c:ptCount val="2"/>
                <c:pt idx="0">
                  <c:v>Software</c:v>
                </c:pt>
                <c:pt idx="1">
                  <c:v>VT-d</c:v>
                </c:pt>
              </c:strCache>
            </c:strRef>
          </c:cat>
          <c:val>
            <c:numRef>
              <c:f>'Latency Breaddown TX'!$G$80:$G$81</c:f>
              <c:numCache>
                <c:formatCode>0.0_);[Red]\(0.0\)</c:formatCode>
                <c:ptCount val="2"/>
                <c:pt idx="0">
                  <c:v>35000.747035573128</c:v>
                </c:pt>
                <c:pt idx="1">
                  <c:v>1399.09</c:v>
                </c:pt>
              </c:numCache>
            </c:numRef>
          </c:val>
        </c:ser>
        <c:ser>
          <c:idx val="5"/>
          <c:order val="5"/>
          <c:tx>
            <c:strRef>
              <c:f>'Latency Breaddown TX'!$H$79</c:f>
              <c:strCache>
                <c:ptCount val="1"/>
                <c:pt idx="0">
                  <c:v>Host Driver</c:v>
                </c:pt>
              </c:strCache>
            </c:strRef>
          </c:tx>
          <c:spPr>
            <a:solidFill>
              <a:schemeClr val="bg1"/>
            </a:solidFill>
            <a:ln>
              <a:solidFill>
                <a:schemeClr val="tx1"/>
              </a:solidFill>
            </a:ln>
          </c:spPr>
          <c:cat>
            <c:strRef>
              <c:f>'Latency Breaddown TX'!$B$80:$B$81</c:f>
              <c:strCache>
                <c:ptCount val="2"/>
                <c:pt idx="0">
                  <c:v>Software</c:v>
                </c:pt>
                <c:pt idx="1">
                  <c:v>VT-d</c:v>
                </c:pt>
              </c:strCache>
            </c:strRef>
          </c:cat>
          <c:val>
            <c:numRef>
              <c:f>'Latency Breaddown TX'!$H$80:$H$81</c:f>
              <c:numCache>
                <c:formatCode>0.0_);[Red]\(0.0\)</c:formatCode>
                <c:ptCount val="2"/>
                <c:pt idx="0">
                  <c:v>7797.3</c:v>
                </c:pt>
                <c:pt idx="1">
                  <c:v>8018.5</c:v>
                </c:pt>
              </c:numCache>
            </c:numRef>
          </c:val>
        </c:ser>
        <c:gapWidth val="322"/>
        <c:overlap val="100"/>
        <c:axId val="80919936"/>
        <c:axId val="80970880"/>
      </c:barChart>
      <c:catAx>
        <c:axId val="80919936"/>
        <c:scaling>
          <c:orientation val="minMax"/>
        </c:scaling>
        <c:axPos val="b"/>
        <c:numFmt formatCode="0" sourceLinked="1"/>
        <c:tickLblPos val="nextTo"/>
        <c:txPr>
          <a:bodyPr rot="0" vert="horz"/>
          <a:lstStyle/>
          <a:p>
            <a:pPr>
              <a:defRPr lang="en-US"/>
            </a:pPr>
            <a:endParaRPr lang="zh-CN"/>
          </a:p>
        </c:txPr>
        <c:crossAx val="80970880"/>
        <c:crosses val="autoZero"/>
        <c:auto val="1"/>
        <c:lblAlgn val="ctr"/>
        <c:lblOffset val="100"/>
      </c:catAx>
      <c:valAx>
        <c:axId val="80970880"/>
        <c:scaling>
          <c:orientation val="minMax"/>
          <c:max val="70000"/>
          <c:min val="0"/>
        </c:scaling>
        <c:axPos val="l"/>
        <c:majorGridlines/>
        <c:title>
          <c:tx>
            <c:rich>
              <a:bodyPr/>
              <a:lstStyle/>
              <a:p>
                <a:pPr>
                  <a:defRPr lang="en-US"/>
                </a:pPr>
                <a:r>
                  <a:rPr lang="en-US"/>
                  <a:t>CPU Cycles</a:t>
                </a:r>
              </a:p>
            </c:rich>
          </c:tx>
          <c:layout>
            <c:manualLayout>
              <c:xMode val="edge"/>
              <c:yMode val="edge"/>
              <c:x val="1.3651574803149637E-3"/>
              <c:y val="0.32229148439778382"/>
            </c:manualLayout>
          </c:layout>
          <c:spPr>
            <a:noFill/>
            <a:ln w="25400">
              <a:noFill/>
            </a:ln>
          </c:spPr>
        </c:title>
        <c:numFmt formatCode="#,##0_);[Red]\(#,##0\)" sourceLinked="0"/>
        <c:tickLblPos val="nextTo"/>
        <c:txPr>
          <a:bodyPr rot="0" vert="horz"/>
          <a:lstStyle/>
          <a:p>
            <a:pPr>
              <a:defRPr lang="en-US"/>
            </a:pPr>
            <a:endParaRPr lang="zh-CN"/>
          </a:p>
        </c:txPr>
        <c:crossAx val="80919936"/>
        <c:crosses val="autoZero"/>
        <c:crossBetween val="between"/>
        <c:majorUnit val="20000"/>
      </c:valAx>
    </c:plotArea>
    <c:legend>
      <c:legendPos val="r"/>
      <c:layout>
        <c:manualLayout>
          <c:xMode val="edge"/>
          <c:yMode val="edge"/>
          <c:x val="0.59919608486439158"/>
          <c:y val="9.4162131742385642E-3"/>
          <c:w val="0.39300349956255698"/>
          <c:h val="0.40131962671332749"/>
        </c:manualLayout>
      </c:layout>
      <c:txPr>
        <a:bodyPr/>
        <a:lstStyle/>
        <a:p>
          <a:pPr>
            <a:defRPr lang="en-US"/>
          </a:pPr>
          <a:endParaRPr lang="zh-CN"/>
        </a:p>
      </c:txPr>
    </c:legend>
    <c:plotVisOnly val="1"/>
    <c:dispBlanksAs val="gap"/>
  </c:chart>
  <c:txPr>
    <a:bodyPr/>
    <a:lstStyle/>
    <a:p>
      <a:pPr>
        <a:defRPr sz="2000" b="1" i="0" u="none" strike="noStrike" baseline="0">
          <a:solidFill>
            <a:srgbClr val="000000"/>
          </a:solidFill>
          <a:latin typeface="Times New Roman"/>
          <a:ea typeface="Times New Roman"/>
          <a:cs typeface="Times New Roman"/>
        </a:defRPr>
      </a:pPr>
      <a:endParaRPr lang="zh-CN"/>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'Cpu Usage '!$C$104</c:f>
              <c:strCache>
                <c:ptCount val="1"/>
                <c:pt idx="0">
                  <c:v>CPU %</c:v>
                </c:pt>
              </c:strCache>
            </c:strRef>
          </c:tx>
          <c:spPr>
            <a:solidFill>
              <a:schemeClr val="accent3">
                <a:lumMod val="50000"/>
              </a:schemeClr>
            </a:solidFill>
          </c:spPr>
          <c:dLbls>
            <c:txPr>
              <a:bodyPr/>
              <a:lstStyle/>
              <a:p>
                <a:pPr>
                  <a:defRPr lang="en-US" sz="1400" b="1"/>
                </a:pPr>
                <a:endParaRPr lang="zh-CN"/>
              </a:p>
            </c:txPr>
            <c:showVal val="1"/>
          </c:dLbls>
          <c:cat>
            <c:strRef>
              <c:f>'Cpu Usage '!$B$105:$B$109</c:f>
              <c:strCache>
                <c:ptCount val="5"/>
                <c:pt idx="0">
                  <c:v>Virtual WiFi</c:v>
                </c:pt>
                <c:pt idx="1">
                  <c:v>Passthrough</c:v>
                </c:pt>
                <c:pt idx="2">
                  <c:v>Native</c:v>
                </c:pt>
                <c:pt idx="3">
                  <c:v>VM-Idle</c:v>
                </c:pt>
                <c:pt idx="4">
                  <c:v>System-Idle</c:v>
                </c:pt>
              </c:strCache>
            </c:strRef>
          </c:cat>
          <c:val>
            <c:numRef>
              <c:f>'Cpu Usage '!$C$105:$C$109</c:f>
              <c:numCache>
                <c:formatCode>0.0_);[Red]\(0.0\)</c:formatCode>
                <c:ptCount val="5"/>
                <c:pt idx="0">
                  <c:v>50.371400000000001</c:v>
                </c:pt>
                <c:pt idx="1">
                  <c:v>23.070999999999987</c:v>
                </c:pt>
                <c:pt idx="2">
                  <c:v>19.3</c:v>
                </c:pt>
                <c:pt idx="3">
                  <c:v>9.8640000000000025</c:v>
                </c:pt>
                <c:pt idx="4">
                  <c:v>4.8049999999999855</c:v>
                </c:pt>
              </c:numCache>
            </c:numRef>
          </c:val>
        </c:ser>
        <c:axId val="81016320"/>
        <c:axId val="81017856"/>
      </c:barChart>
      <c:catAx>
        <c:axId val="81016320"/>
        <c:scaling>
          <c:orientation val="minMax"/>
        </c:scaling>
        <c:axPos val="b"/>
        <c:tickLblPos val="nextTo"/>
        <c:txPr>
          <a:bodyPr/>
          <a:lstStyle/>
          <a:p>
            <a:pPr>
              <a:defRPr lang="en-US" sz="1800" b="1"/>
            </a:pPr>
            <a:endParaRPr lang="zh-CN"/>
          </a:p>
        </c:txPr>
        <c:crossAx val="81017856"/>
        <c:crosses val="autoZero"/>
        <c:auto val="1"/>
        <c:lblAlgn val="ctr"/>
        <c:lblOffset val="100"/>
      </c:catAx>
      <c:valAx>
        <c:axId val="81017856"/>
        <c:scaling>
          <c:orientation val="minMax"/>
        </c:scaling>
        <c:axPos val="l"/>
        <c:majorGridlines/>
        <c:title>
          <c:tx>
            <c:rich>
              <a:bodyPr rot="-5400000" vert="horz"/>
              <a:lstStyle/>
              <a:p>
                <a:pPr>
                  <a:defRPr lang="en-US" sz="2000"/>
                </a:pPr>
                <a:r>
                  <a:rPr lang="en-US" altLang="zh-CN" sz="2000"/>
                  <a:t>CPU</a:t>
                </a:r>
                <a:r>
                  <a:rPr lang="en-US" altLang="zh-CN" sz="2000" baseline="0"/>
                  <a:t>   </a:t>
                </a:r>
                <a:r>
                  <a:rPr lang="en-US" altLang="zh-CN" sz="2000"/>
                  <a:t>%</a:t>
                </a:r>
                <a:endParaRPr lang="zh-CN" altLang="en-US" sz="2000"/>
              </a:p>
            </c:rich>
          </c:tx>
          <c:layout>
            <c:manualLayout>
              <c:xMode val="edge"/>
              <c:yMode val="edge"/>
              <c:x val="1.4625228519195621E-2"/>
              <c:y val="0.40986676392971699"/>
            </c:manualLayout>
          </c:layout>
        </c:title>
        <c:numFmt formatCode="0.0_);[Red]\(0.0\)" sourceLinked="1"/>
        <c:tickLblPos val="nextTo"/>
        <c:txPr>
          <a:bodyPr/>
          <a:lstStyle/>
          <a:p>
            <a:pPr>
              <a:defRPr lang="en-US" sz="1400" b="1"/>
            </a:pPr>
            <a:endParaRPr lang="zh-CN"/>
          </a:p>
        </c:txPr>
        <c:crossAx val="81016320"/>
        <c:crosses val="autoZero"/>
        <c:crossBetween val="between"/>
      </c:valAx>
    </c:plotArea>
    <c:plotVisOnly val="1"/>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zh-CN"/>
  <c:chart>
    <c:plotArea>
      <c:layout/>
      <c:barChart>
        <c:barDir val="col"/>
        <c:grouping val="clustered"/>
        <c:ser>
          <c:idx val="0"/>
          <c:order val="0"/>
          <c:spPr>
            <a:solidFill>
              <a:schemeClr val="accent2">
                <a:lumMod val="75000"/>
              </a:schemeClr>
            </a:solidFill>
          </c:spPr>
          <c:cat>
            <c:strRef>
              <c:f>Sheet1!$C$48:$G$48</c:f>
              <c:strCache>
                <c:ptCount val="5"/>
                <c:pt idx="0">
                  <c:v>Original</c:v>
                </c:pt>
                <c:pt idx="1">
                  <c:v>Coalese</c:v>
                </c:pt>
                <c:pt idx="2">
                  <c:v>HW IOMMU</c:v>
                </c:pt>
                <c:pt idx="3">
                  <c:v>Coalese+hw IOMMU</c:v>
                </c:pt>
                <c:pt idx="4">
                  <c:v>Native</c:v>
                </c:pt>
              </c:strCache>
            </c:strRef>
          </c:cat>
          <c:val>
            <c:numRef>
              <c:f>Sheet1!$C$49:$G$49</c:f>
              <c:numCache>
                <c:formatCode>General</c:formatCode>
                <c:ptCount val="5"/>
                <c:pt idx="0">
                  <c:v>50.4</c:v>
                </c:pt>
                <c:pt idx="1">
                  <c:v>34</c:v>
                </c:pt>
                <c:pt idx="2">
                  <c:v>44</c:v>
                </c:pt>
                <c:pt idx="3">
                  <c:v>28</c:v>
                </c:pt>
              </c:numCache>
            </c:numRef>
          </c:val>
        </c:ser>
        <c:ser>
          <c:idx val="1"/>
          <c:order val="1"/>
          <c:spPr>
            <a:solidFill>
              <a:srgbClr val="00B050"/>
            </a:solidFill>
          </c:spPr>
          <c:cat>
            <c:strRef>
              <c:f>Sheet1!$C$48:$G$48</c:f>
              <c:strCache>
                <c:ptCount val="5"/>
                <c:pt idx="0">
                  <c:v>Original</c:v>
                </c:pt>
                <c:pt idx="1">
                  <c:v>Coalese</c:v>
                </c:pt>
                <c:pt idx="2">
                  <c:v>HW IOMMU</c:v>
                </c:pt>
                <c:pt idx="3">
                  <c:v>Coalese+hw IOMMU</c:v>
                </c:pt>
                <c:pt idx="4">
                  <c:v>Native</c:v>
                </c:pt>
              </c:strCache>
            </c:strRef>
          </c:cat>
          <c:val>
            <c:numRef>
              <c:f>Sheet1!$C$50:$G$50</c:f>
              <c:numCache>
                <c:formatCode>General</c:formatCode>
                <c:ptCount val="5"/>
                <c:pt idx="4">
                  <c:v>19.3</c:v>
                </c:pt>
              </c:numCache>
            </c:numRef>
          </c:val>
        </c:ser>
        <c:axId val="81043456"/>
        <c:axId val="81044992"/>
      </c:barChart>
      <c:catAx>
        <c:axId val="81043456"/>
        <c:scaling>
          <c:orientation val="minMax"/>
        </c:scaling>
        <c:axPos val="b"/>
        <c:tickLblPos val="nextTo"/>
        <c:txPr>
          <a:bodyPr/>
          <a:lstStyle/>
          <a:p>
            <a:pPr>
              <a:defRPr lang="en-US" sz="1400"/>
            </a:pPr>
            <a:endParaRPr lang="zh-CN"/>
          </a:p>
        </c:txPr>
        <c:crossAx val="81044992"/>
        <c:crosses val="autoZero"/>
        <c:auto val="1"/>
        <c:lblAlgn val="ctr"/>
        <c:lblOffset val="100"/>
      </c:catAx>
      <c:valAx>
        <c:axId val="81044992"/>
        <c:scaling>
          <c:orientation val="minMax"/>
        </c:scaling>
        <c:axPos val="l"/>
        <c:majorGridlines/>
        <c:title>
          <c:tx>
            <c:rich>
              <a:bodyPr rot="-5400000" vert="horz"/>
              <a:lstStyle/>
              <a:p>
                <a:pPr>
                  <a:defRPr lang="en-US" sz="2000"/>
                </a:pPr>
                <a:r>
                  <a:rPr lang="en-US" altLang="zh-CN" sz="2000"/>
                  <a:t>CPU   %</a:t>
                </a:r>
                <a:endParaRPr lang="zh-CN" altLang="en-US" sz="2000"/>
              </a:p>
            </c:rich>
          </c:tx>
          <c:layout/>
        </c:title>
        <c:numFmt formatCode="General" sourceLinked="1"/>
        <c:tickLblPos val="nextTo"/>
        <c:txPr>
          <a:bodyPr/>
          <a:lstStyle/>
          <a:p>
            <a:pPr>
              <a:defRPr lang="en-US" sz="1800"/>
            </a:pPr>
            <a:endParaRPr lang="zh-CN"/>
          </a:p>
        </c:txPr>
        <c:crossAx val="81043456"/>
        <c:crosses val="autoZero"/>
        <c:crossBetween val="between"/>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manualLayout>
          <c:layoutTarget val="inner"/>
          <c:xMode val="edge"/>
          <c:yMode val="edge"/>
          <c:x val="0.12352751260074785"/>
          <c:y val="3.3792650918635168E-2"/>
          <c:w val="0.87256776531252156"/>
          <c:h val="0.83342432195975458"/>
        </c:manualLayout>
      </c:layout>
      <c:barChart>
        <c:barDir val="col"/>
        <c:grouping val="stacked"/>
        <c:ser>
          <c:idx val="3"/>
          <c:order val="0"/>
          <c:tx>
            <c:strRef>
              <c:f>'Cpu Usage '!$I$2</c:f>
              <c:strCache>
                <c:ptCount val="1"/>
                <c:pt idx="0">
                  <c:v>driver</c:v>
                </c:pt>
              </c:strCache>
            </c:strRef>
          </c:tx>
          <c:spPr>
            <a:solidFill>
              <a:schemeClr val="bg2">
                <a:lumMod val="10000"/>
              </a:schemeClr>
            </a:solidFill>
            <a:ln>
              <a:solidFill>
                <a:prstClr val="black">
                  <a:lumMod val="95000"/>
                  <a:lumOff val="5000"/>
                </a:prstClr>
              </a:solidFill>
            </a:ln>
          </c:spPr>
          <c:cat>
            <c:strRef>
              <c:f>'Cpu Usage '!$B$3:$B$7</c:f>
              <c:strCache>
                <c:ptCount val="5"/>
                <c:pt idx="0">
                  <c:v>vWiFi</c:v>
                </c:pt>
                <c:pt idx="1">
                  <c:v>Passthrough</c:v>
                </c:pt>
                <c:pt idx="2">
                  <c:v>Native</c:v>
                </c:pt>
                <c:pt idx="3">
                  <c:v>VM-Idle</c:v>
                </c:pt>
                <c:pt idx="4">
                  <c:v>System-Idle</c:v>
                </c:pt>
              </c:strCache>
            </c:strRef>
          </c:cat>
          <c:val>
            <c:numRef>
              <c:f>'Cpu Usage '!$I$3:$I$7</c:f>
              <c:numCache>
                <c:formatCode>0.00_);[Red]\(0.00\)</c:formatCode>
                <c:ptCount val="5"/>
                <c:pt idx="0">
                  <c:v>0.33340000000000392</c:v>
                </c:pt>
                <c:pt idx="1">
                  <c:v>0</c:v>
                </c:pt>
                <c:pt idx="2">
                  <c:v>0.75100000000000533</c:v>
                </c:pt>
              </c:numCache>
            </c:numRef>
          </c:val>
        </c:ser>
        <c:ser>
          <c:idx val="6"/>
          <c:order val="1"/>
          <c:tx>
            <c:strRef>
              <c:f>'Cpu Usage '!$C$2</c:f>
              <c:strCache>
                <c:ptCount val="1"/>
                <c:pt idx="0">
                  <c:v>Kernel-General</c:v>
                </c:pt>
              </c:strCache>
            </c:strRef>
          </c:tx>
          <c:spPr>
            <a:blipFill>
              <a:blip xmlns:r="http://schemas.openxmlformats.org/officeDocument/2006/relationships" r:embed="rId1"/>
              <a:stretch>
                <a:fillRect/>
              </a:stretch>
            </a:blipFill>
            <a:ln>
              <a:solidFill>
                <a:prstClr val="black">
                  <a:lumMod val="95000"/>
                  <a:lumOff val="5000"/>
                </a:prstClr>
              </a:solidFill>
            </a:ln>
          </c:spPr>
          <c:pictureOptions>
            <c:pictureFormat val="stack"/>
          </c:pictureOptions>
          <c:cat>
            <c:strRef>
              <c:f>'Cpu Usage '!$B$3:$B$7</c:f>
              <c:strCache>
                <c:ptCount val="5"/>
                <c:pt idx="0">
                  <c:v>vWiFi</c:v>
                </c:pt>
                <c:pt idx="1">
                  <c:v>Passthrough</c:v>
                </c:pt>
                <c:pt idx="2">
                  <c:v>Native</c:v>
                </c:pt>
                <c:pt idx="3">
                  <c:v>VM-Idle</c:v>
                </c:pt>
                <c:pt idx="4">
                  <c:v>System-Idle</c:v>
                </c:pt>
              </c:strCache>
            </c:strRef>
          </c:cat>
          <c:val>
            <c:numRef>
              <c:f>'Cpu Usage '!$C$3:$C$7</c:f>
              <c:numCache>
                <c:formatCode>0.00_);[Red]\(0.00\)</c:formatCode>
                <c:ptCount val="5"/>
                <c:pt idx="0">
                  <c:v>10.188000000000001</c:v>
                </c:pt>
                <c:pt idx="1">
                  <c:v>9.6440000000000001</c:v>
                </c:pt>
                <c:pt idx="2">
                  <c:v>8.9080000000000013</c:v>
                </c:pt>
                <c:pt idx="3">
                  <c:v>6.1079999999999846</c:v>
                </c:pt>
                <c:pt idx="4">
                  <c:v>4.5</c:v>
                </c:pt>
              </c:numCache>
            </c:numRef>
          </c:val>
        </c:ser>
        <c:ser>
          <c:idx val="0"/>
          <c:order val="2"/>
          <c:tx>
            <c:strRef>
              <c:f>'Cpu Usage '!$D$2</c:f>
              <c:strCache>
                <c:ptCount val="1"/>
                <c:pt idx="0">
                  <c:v>Kernel-App</c:v>
                </c:pt>
              </c:strCache>
            </c:strRef>
          </c:tx>
          <c:spPr>
            <a:blipFill>
              <a:blip xmlns:r="http://schemas.openxmlformats.org/officeDocument/2006/relationships" r:embed="rId2"/>
              <a:stretch>
                <a:fillRect/>
              </a:stretch>
            </a:blipFill>
            <a:ln>
              <a:solidFill>
                <a:prstClr val="black">
                  <a:lumMod val="95000"/>
                  <a:lumOff val="5000"/>
                </a:prstClr>
              </a:solidFill>
            </a:ln>
            <a:effectLst/>
          </c:spPr>
          <c:pictureOptions>
            <c:pictureFormat val="stack"/>
          </c:pictureOptions>
          <c:cat>
            <c:strRef>
              <c:f>'Cpu Usage '!$B$3:$B$7</c:f>
              <c:strCache>
                <c:ptCount val="5"/>
                <c:pt idx="0">
                  <c:v>vWiFi</c:v>
                </c:pt>
                <c:pt idx="1">
                  <c:v>Passthrough</c:v>
                </c:pt>
                <c:pt idx="2">
                  <c:v>Native</c:v>
                </c:pt>
                <c:pt idx="3">
                  <c:v>VM-Idle</c:v>
                </c:pt>
                <c:pt idx="4">
                  <c:v>System-Idle</c:v>
                </c:pt>
              </c:strCache>
            </c:strRef>
          </c:cat>
          <c:val>
            <c:numRef>
              <c:f>'Cpu Usage '!$D$3:$D$7</c:f>
              <c:numCache>
                <c:formatCode>0.00_);[Red]\(0.00\)</c:formatCode>
                <c:ptCount val="5"/>
                <c:pt idx="0">
                  <c:v>18.37</c:v>
                </c:pt>
                <c:pt idx="1">
                  <c:v>3.3</c:v>
                </c:pt>
                <c:pt idx="2">
                  <c:v>8.7710000000000008</c:v>
                </c:pt>
                <c:pt idx="3">
                  <c:v>2.2050000000000001</c:v>
                </c:pt>
                <c:pt idx="4">
                  <c:v>0.30500000000000038</c:v>
                </c:pt>
              </c:numCache>
            </c:numRef>
          </c:val>
        </c:ser>
        <c:ser>
          <c:idx val="4"/>
          <c:order val="3"/>
          <c:tx>
            <c:strRef>
              <c:f>'Cpu Usage '!$H$2</c:f>
              <c:strCache>
                <c:ptCount val="1"/>
                <c:pt idx="0">
                  <c:v>kvm</c:v>
                </c:pt>
              </c:strCache>
            </c:strRef>
          </c:tx>
          <c:spPr>
            <a:blipFill>
              <a:blip xmlns:r="http://schemas.openxmlformats.org/officeDocument/2006/relationships" r:embed="rId3"/>
              <a:stretch>
                <a:fillRect/>
              </a:stretch>
            </a:blipFill>
            <a:ln>
              <a:solidFill>
                <a:prstClr val="black">
                  <a:lumMod val="95000"/>
                  <a:lumOff val="5000"/>
                </a:prstClr>
              </a:solidFill>
            </a:ln>
          </c:spPr>
          <c:pictureOptions>
            <c:pictureFormat val="stack"/>
          </c:pictureOptions>
          <c:cat>
            <c:strRef>
              <c:f>'Cpu Usage '!$B$3:$B$7</c:f>
              <c:strCache>
                <c:ptCount val="5"/>
                <c:pt idx="0">
                  <c:v>vWiFi</c:v>
                </c:pt>
                <c:pt idx="1">
                  <c:v>Passthrough</c:v>
                </c:pt>
                <c:pt idx="2">
                  <c:v>Native</c:v>
                </c:pt>
                <c:pt idx="3">
                  <c:v>VM-Idle</c:v>
                </c:pt>
                <c:pt idx="4">
                  <c:v>System-Idle</c:v>
                </c:pt>
              </c:strCache>
            </c:strRef>
          </c:cat>
          <c:val>
            <c:numRef>
              <c:f>'Cpu Usage '!$H$3:$H$7</c:f>
              <c:numCache>
                <c:formatCode>0.00_);[Red]\(0.00\)</c:formatCode>
                <c:ptCount val="5"/>
                <c:pt idx="0">
                  <c:v>9.4300000000000015</c:v>
                </c:pt>
                <c:pt idx="1">
                  <c:v>1.9099999999999882</c:v>
                </c:pt>
                <c:pt idx="3">
                  <c:v>0.503</c:v>
                </c:pt>
                <c:pt idx="4">
                  <c:v>0</c:v>
                </c:pt>
              </c:numCache>
            </c:numRef>
          </c:val>
        </c:ser>
        <c:ser>
          <c:idx val="1"/>
          <c:order val="4"/>
          <c:tx>
            <c:strRef>
              <c:f>'Cpu Usage '!$E$2</c:f>
              <c:strCache>
                <c:ptCount val="1"/>
                <c:pt idx="0">
                  <c:v>Qemu</c:v>
                </c:pt>
              </c:strCache>
            </c:strRef>
          </c:tx>
          <c:spPr>
            <a:solidFill>
              <a:schemeClr val="tx2">
                <a:lumMod val="75000"/>
              </a:schemeClr>
            </a:solidFill>
            <a:ln>
              <a:solidFill>
                <a:prstClr val="black">
                  <a:lumMod val="95000"/>
                  <a:lumOff val="5000"/>
                </a:prstClr>
              </a:solidFill>
            </a:ln>
          </c:spPr>
          <c:cat>
            <c:strRef>
              <c:f>'Cpu Usage '!$B$3:$B$7</c:f>
              <c:strCache>
                <c:ptCount val="5"/>
                <c:pt idx="0">
                  <c:v>vWiFi</c:v>
                </c:pt>
                <c:pt idx="1">
                  <c:v>Passthrough</c:v>
                </c:pt>
                <c:pt idx="2">
                  <c:v>Native</c:v>
                </c:pt>
                <c:pt idx="3">
                  <c:v>VM-Idle</c:v>
                </c:pt>
                <c:pt idx="4">
                  <c:v>System-Idle</c:v>
                </c:pt>
              </c:strCache>
            </c:strRef>
          </c:cat>
          <c:val>
            <c:numRef>
              <c:f>'Cpu Usage '!$E$3:$E$7</c:f>
              <c:numCache>
                <c:formatCode>0.00_);[Red]\(0.00\)</c:formatCode>
                <c:ptCount val="5"/>
                <c:pt idx="0">
                  <c:v>2.8299999999999987</c:v>
                </c:pt>
                <c:pt idx="1">
                  <c:v>0.26100000000000001</c:v>
                </c:pt>
                <c:pt idx="3">
                  <c:v>0.40200000000000002</c:v>
                </c:pt>
                <c:pt idx="4">
                  <c:v>0</c:v>
                </c:pt>
              </c:numCache>
            </c:numRef>
          </c:val>
        </c:ser>
        <c:ser>
          <c:idx val="2"/>
          <c:order val="5"/>
          <c:tx>
            <c:strRef>
              <c:f>'Cpu Usage '!$G$2</c:f>
              <c:strCache>
                <c:ptCount val="1"/>
                <c:pt idx="0">
                  <c:v>Guest</c:v>
                </c:pt>
              </c:strCache>
            </c:strRef>
          </c:tx>
          <c:spPr>
            <a:noFill/>
            <a:ln>
              <a:solidFill>
                <a:schemeClr val="tx1">
                  <a:lumMod val="95000"/>
                  <a:lumOff val="5000"/>
                </a:schemeClr>
              </a:solidFill>
            </a:ln>
          </c:spPr>
          <c:invertIfNegative val="1"/>
          <c:cat>
            <c:strRef>
              <c:f>'Cpu Usage '!$B$3:$B$7</c:f>
              <c:strCache>
                <c:ptCount val="5"/>
                <c:pt idx="0">
                  <c:v>vWiFi</c:v>
                </c:pt>
                <c:pt idx="1">
                  <c:v>Passthrough</c:v>
                </c:pt>
                <c:pt idx="2">
                  <c:v>Native</c:v>
                </c:pt>
                <c:pt idx="3">
                  <c:v>VM-Idle</c:v>
                </c:pt>
                <c:pt idx="4">
                  <c:v>System-Idle</c:v>
                </c:pt>
              </c:strCache>
            </c:strRef>
          </c:cat>
          <c:val>
            <c:numRef>
              <c:f>'Cpu Usage '!$G$3:$G$7</c:f>
              <c:numCache>
                <c:formatCode>0.00_);[Red]\(0.00\)</c:formatCode>
                <c:ptCount val="5"/>
                <c:pt idx="0">
                  <c:v>9.2199999999999989</c:v>
                </c:pt>
                <c:pt idx="1">
                  <c:v>7.9560000000000004</c:v>
                </c:pt>
                <c:pt idx="3">
                  <c:v>0.64600000000000579</c:v>
                </c:pt>
                <c:pt idx="4">
                  <c:v>0</c:v>
                </c:pt>
              </c:numCache>
            </c:numRef>
          </c:val>
        </c:ser>
        <c:ser>
          <c:idx val="5"/>
          <c:order val="6"/>
          <c:tx>
            <c:strRef>
              <c:f>'Cpu Usage '!$F$2</c:f>
              <c:strCache>
                <c:ptCount val="1"/>
                <c:pt idx="0">
                  <c:v>Chariot</c:v>
                </c:pt>
              </c:strCache>
            </c:strRef>
          </c:tx>
          <c:spPr>
            <a:solidFill>
              <a:srgbClr val="FF0000"/>
            </a:solidFill>
            <a:ln>
              <a:solidFill>
                <a:prstClr val="black">
                  <a:lumMod val="95000"/>
                  <a:lumOff val="5000"/>
                </a:prstClr>
              </a:solidFill>
            </a:ln>
          </c:spPr>
          <c:cat>
            <c:strRef>
              <c:f>'Cpu Usage '!$B$3:$B$7</c:f>
              <c:strCache>
                <c:ptCount val="5"/>
                <c:pt idx="0">
                  <c:v>vWiFi</c:v>
                </c:pt>
                <c:pt idx="1">
                  <c:v>Passthrough</c:v>
                </c:pt>
                <c:pt idx="2">
                  <c:v>Native</c:v>
                </c:pt>
                <c:pt idx="3">
                  <c:v>VM-Idle</c:v>
                </c:pt>
                <c:pt idx="4">
                  <c:v>System-Idle</c:v>
                </c:pt>
              </c:strCache>
            </c:strRef>
          </c:cat>
          <c:val>
            <c:numRef>
              <c:f>'Cpu Usage '!$F$3:$F$6</c:f>
              <c:numCache>
                <c:formatCode>General</c:formatCode>
                <c:ptCount val="4"/>
                <c:pt idx="2" formatCode="0.00_);[Red]\(0.00\)">
                  <c:v>0.60200000000000065</c:v>
                </c:pt>
              </c:numCache>
            </c:numRef>
          </c:val>
        </c:ser>
        <c:gapWidth val="130"/>
        <c:overlap val="100"/>
        <c:axId val="80659968"/>
        <c:axId val="80661504"/>
      </c:barChart>
      <c:catAx>
        <c:axId val="80659968"/>
        <c:scaling>
          <c:orientation val="minMax"/>
        </c:scaling>
        <c:axPos val="b"/>
        <c:tickLblPos val="nextTo"/>
        <c:txPr>
          <a:bodyPr/>
          <a:lstStyle/>
          <a:p>
            <a:pPr>
              <a:defRPr lang="en-US"/>
            </a:pPr>
            <a:endParaRPr lang="zh-CN"/>
          </a:p>
        </c:txPr>
        <c:crossAx val="80661504"/>
        <c:crosses val="autoZero"/>
        <c:auto val="1"/>
        <c:lblAlgn val="ctr"/>
        <c:lblOffset val="100"/>
      </c:catAx>
      <c:valAx>
        <c:axId val="80661504"/>
        <c:scaling>
          <c:orientation val="minMax"/>
          <c:min val="0"/>
        </c:scaling>
        <c:axPos val="l"/>
        <c:majorGridlines>
          <c:spPr>
            <a:ln>
              <a:solidFill>
                <a:schemeClr val="bg1">
                  <a:alpha val="0"/>
                </a:schemeClr>
              </a:solidFill>
            </a:ln>
          </c:spPr>
        </c:majorGridlines>
        <c:title>
          <c:tx>
            <c:rich>
              <a:bodyPr rot="-5400000" vert="horz"/>
              <a:lstStyle/>
              <a:p>
                <a:pPr>
                  <a:defRPr lang="en-US" sz="1800"/>
                </a:pPr>
                <a:r>
                  <a:rPr lang="en-US" sz="1800"/>
                  <a:t>CPU   %</a:t>
                </a:r>
              </a:p>
            </c:rich>
          </c:tx>
          <c:layout>
            <c:manualLayout>
              <c:xMode val="edge"/>
              <c:yMode val="edge"/>
              <c:x val="1.397498432165006E-2"/>
              <c:y val="0.34738534327946141"/>
            </c:manualLayout>
          </c:layout>
        </c:title>
        <c:numFmt formatCode="#,##0_);[Red]\(#,##0\)" sourceLinked="0"/>
        <c:tickLblPos val="nextTo"/>
        <c:txPr>
          <a:bodyPr rot="0" vert="horz"/>
          <a:lstStyle/>
          <a:p>
            <a:pPr>
              <a:defRPr lang="en-US"/>
            </a:pPr>
            <a:endParaRPr lang="zh-CN"/>
          </a:p>
        </c:txPr>
        <c:crossAx val="80659968"/>
        <c:crosses val="autoZero"/>
        <c:crossBetween val="between"/>
        <c:majorUnit val="20"/>
      </c:valAx>
      <c:spPr>
        <a:noFill/>
        <a:ln w="25400">
          <a:noFill/>
        </a:ln>
      </c:spPr>
    </c:plotArea>
    <c:legend>
      <c:legendPos val="r"/>
      <c:layout>
        <c:manualLayout>
          <c:xMode val="edge"/>
          <c:yMode val="edge"/>
          <c:x val="0.69844409930013873"/>
          <c:y val="3.3235928842228049E-2"/>
          <c:w val="0.30155590069986438"/>
          <c:h val="0.47797258675999138"/>
        </c:manualLayout>
      </c:layout>
      <c:overlay val="1"/>
      <c:txPr>
        <a:bodyPr/>
        <a:lstStyle/>
        <a:p>
          <a:pPr>
            <a:defRPr lang="en-US"/>
          </a:pPr>
          <a:endParaRPr lang="zh-CN"/>
        </a:p>
      </c:txPr>
    </c:legend>
    <c:plotVisOnly val="1"/>
  </c:chart>
  <c:txPr>
    <a:bodyPr/>
    <a:lstStyle/>
    <a:p>
      <a:pPr>
        <a:defRPr sz="1600" b="1" i="0"/>
      </a:pPr>
      <a:endParaRPr lang="zh-CN"/>
    </a:p>
  </c:txPr>
  <c:externalData r:id="rId4"/>
  <c:userShapes r:id="rId5"/>
</c:chartSpace>
</file>

<file path=ppt/drawings/drawing1.xml><?xml version="1.0" encoding="utf-8"?>
<c:userShapes xmlns:c="http://schemas.openxmlformats.org/drawingml/2006/chart">
  <cdr:relSizeAnchor xmlns:cdr="http://schemas.openxmlformats.org/drawingml/2006/chartDrawing">
    <cdr:from>
      <cdr:x>0.2</cdr:x>
      <cdr:y>0.15556</cdr:y>
    </cdr:from>
    <cdr:to>
      <cdr:x>0.3</cdr:x>
      <cdr:y>0.28889</cdr:y>
    </cdr:to>
    <cdr:sp macro="" textlink="">
      <cdr:nvSpPr>
        <cdr:cNvPr id="2" name="TextBox 1"/>
        <cdr:cNvSpPr txBox="1"/>
      </cdr:nvSpPr>
      <cdr:spPr>
        <a:xfrm xmlns:a="http://schemas.openxmlformats.org/drawingml/2006/main">
          <a:off x="1828799" y="1066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zh-CN" alt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15F267CA-2E14-4E73-9BD1-D216AE82DBFE}" type="datetimeFigureOut">
              <a:rPr lang="en-US" smtClean="0"/>
              <a:pPr/>
              <a:t>3/15/2011</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34D025D3-E5B8-4F9B-B411-9D392CC17C1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Current approach is</a:t>
            </a:r>
            <a:r>
              <a:rPr lang="en-US" baseline="0" dirty="0" smtClean="0"/>
              <a:t> to provide virtual </a:t>
            </a:r>
            <a:r>
              <a:rPr lang="en-US" baseline="0" dirty="0" err="1" smtClean="0"/>
              <a:t>ethernet</a:t>
            </a:r>
            <a:r>
              <a:rPr lang="en-US" baseline="0" dirty="0" smtClean="0"/>
              <a:t> device to VMs based on host </a:t>
            </a:r>
            <a:r>
              <a:rPr lang="en-US" baseline="0" dirty="0" err="1" smtClean="0"/>
              <a:t>WiFi</a:t>
            </a:r>
            <a:r>
              <a:rPr lang="en-US" baseline="0" dirty="0" smtClean="0"/>
              <a:t> interface, in this case, Guest see only wired network interface instead of </a:t>
            </a:r>
            <a:r>
              <a:rPr lang="en-US" baseline="0" dirty="0" err="1" smtClean="0"/>
              <a:t>WiFi</a:t>
            </a:r>
            <a:r>
              <a:rPr lang="en-US" baseline="0" dirty="0" smtClean="0"/>
              <a:t> interface. All of wireless connection and profile management are done by VMM. The wireless functions and features are totally invisible to guest at all, also different VMs has to share one wireless connection, and can not connect to different Wireless network/Access Points separately.</a:t>
            </a:r>
          </a:p>
          <a:p>
            <a:endParaRPr lang="en-US" dirty="0" smtClean="0"/>
          </a:p>
          <a:p>
            <a:r>
              <a:rPr lang="en-US" dirty="0" smtClean="0"/>
              <a:t>On the other</a:t>
            </a:r>
            <a:r>
              <a:rPr lang="en-US" baseline="0" dirty="0" smtClean="0"/>
              <a:t> hand, t</a:t>
            </a:r>
            <a:r>
              <a:rPr lang="en-US" dirty="0" smtClean="0"/>
              <a:t>he</a:t>
            </a:r>
            <a:r>
              <a:rPr lang="en-US" baseline="0" dirty="0" smtClean="0"/>
              <a:t> goal of virtual </a:t>
            </a:r>
            <a:r>
              <a:rPr lang="en-US" baseline="0" dirty="0" err="1" smtClean="0"/>
              <a:t>WiFi</a:t>
            </a:r>
            <a:r>
              <a:rPr lang="en-US" baseline="0" dirty="0" smtClean="0"/>
              <a:t> is to provide legacy/full functioned wireless device interface to virtual machines, so that the guest can use all of wireless functions, save their own wireless configuration or certifies indecently. </a:t>
            </a:r>
            <a:r>
              <a:rPr lang="en-US" baseline="0" dirty="0" err="1" smtClean="0"/>
              <a:t>Moveover</a:t>
            </a:r>
            <a:r>
              <a:rPr lang="en-US" baseline="0" dirty="0" smtClean="0"/>
              <a:t>, multiple VMs can be connected to different wireless through isolated wireless connections.</a:t>
            </a:r>
          </a:p>
        </p:txBody>
      </p:sp>
      <p:sp>
        <p:nvSpPr>
          <p:cNvPr id="4" name="Slide Number Placeholder 3"/>
          <p:cNvSpPr>
            <a:spLocks noGrp="1"/>
          </p:cNvSpPr>
          <p:nvPr>
            <p:ph type="sldNum" sz="quarter" idx="10"/>
          </p:nvPr>
        </p:nvSpPr>
        <p:spPr/>
        <p:txBody>
          <a:bodyPr/>
          <a:lstStyle/>
          <a:p>
            <a:fld id="{34D025D3-E5B8-4F9B-B411-9D392CC17C1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baseline="0" dirty="0" smtClean="0"/>
          </a:p>
        </p:txBody>
      </p:sp>
      <p:sp>
        <p:nvSpPr>
          <p:cNvPr id="4" name="灯片编号占位符 3"/>
          <p:cNvSpPr>
            <a:spLocks noGrp="1"/>
          </p:cNvSpPr>
          <p:nvPr>
            <p:ph type="sldNum" sz="quarter" idx="10"/>
          </p:nvPr>
        </p:nvSpPr>
        <p:spPr/>
        <p:txBody>
          <a:bodyPr/>
          <a:lstStyle/>
          <a:p>
            <a:fld id="{34D025D3-E5B8-4F9B-B411-9D392CC17C1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34D025D3-E5B8-4F9B-B411-9D392CC17C1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lvl="2" defTabSz="990478">
              <a:defRPr/>
            </a:pPr>
            <a:r>
              <a:rPr lang="en-US" sz="2600" dirty="0" smtClean="0">
                <a:solidFill>
                  <a:srgbClr val="002060"/>
                </a:solidFill>
              </a:rPr>
              <a:t>Here is a quick review of what I just described on our virtual </a:t>
            </a:r>
            <a:r>
              <a:rPr lang="en-US" sz="2600" dirty="0" err="1" smtClean="0">
                <a:solidFill>
                  <a:srgbClr val="002060"/>
                </a:solidFill>
              </a:rPr>
              <a:t>WiFi</a:t>
            </a:r>
            <a:r>
              <a:rPr lang="en-US" sz="2600" dirty="0" smtClean="0">
                <a:solidFill>
                  <a:srgbClr val="002060"/>
                </a:solidFill>
              </a:rPr>
              <a:t> architecture</a:t>
            </a:r>
          </a:p>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lvl="2" defTabSz="990478">
              <a:defRPr/>
            </a:pPr>
            <a:r>
              <a:rPr lang="en-US" sz="2600" dirty="0" smtClean="0">
                <a:solidFill>
                  <a:srgbClr val="002060"/>
                </a:solidFill>
              </a:rPr>
              <a:t>Wireless vendor minimally dependent of VMM vendor, able to provide their own wireless virtualization solution</a:t>
            </a:r>
          </a:p>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lvl="2" defTabSz="990478">
              <a:defRPr/>
            </a:pPr>
            <a:r>
              <a:rPr lang="en-US" sz="2600" dirty="0" smtClean="0">
                <a:solidFill>
                  <a:srgbClr val="002060"/>
                </a:solidFill>
              </a:rPr>
              <a:t>Wireless vendor minimally dependent of VMM vendor, able to provide their own wireless virtualization solution</a:t>
            </a:r>
          </a:p>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478">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The three major</a:t>
            </a:r>
            <a:r>
              <a:rPr lang="en-US" altLang="zh-CN" baseline="0" dirty="0" smtClean="0"/>
              <a:t> performance overhead parts are address translation, interrupt handling and IO handling. Obviously, this is not surprised. We will go through of them one by one,</a:t>
            </a:r>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Passthrough</a:t>
            </a:r>
            <a:r>
              <a:rPr lang="en-US" baseline="0" dirty="0" smtClean="0"/>
              <a:t> case, to simulate and get the expected performance if we have hardware virtualization support</a:t>
            </a:r>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32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478">
              <a:defRPr/>
            </a:pPr>
            <a:r>
              <a:rPr lang="en-US" dirty="0" smtClean="0"/>
              <a:t>KVM is</a:t>
            </a:r>
            <a:r>
              <a:rPr lang="en-US" baseline="0" dirty="0" smtClean="0"/>
              <a:t> kernel module to provide processor virtualization support. It relies on processor virtualization support, such as Intel VT-d, or AMD SVM.  </a:t>
            </a:r>
            <a:r>
              <a:rPr lang="en-US" baseline="0" dirty="0" err="1" smtClean="0"/>
              <a:t>Qemu</a:t>
            </a:r>
            <a:r>
              <a:rPr lang="en-US" baseline="0" dirty="0" smtClean="0"/>
              <a:t> is user level Device emulator.  It provides device emulation or virtualization support.</a:t>
            </a:r>
            <a:endParaRPr lang="en-US" dirty="0" smtClean="0"/>
          </a:p>
          <a:p>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33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34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35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34D025D3-E5B8-4F9B-B411-9D392CC17C1D}" type="slidenum">
              <a:rPr lang="en-US" smtClean="0"/>
              <a:pPr/>
              <a:t>36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CPU usage matters.</a:t>
            </a:r>
            <a:endParaRPr lang="en-US" dirty="0"/>
          </a:p>
        </p:txBody>
      </p:sp>
      <p:sp>
        <p:nvSpPr>
          <p:cNvPr id="4" name="Slide Number Placeholder 3"/>
          <p:cNvSpPr>
            <a:spLocks noGrp="1"/>
          </p:cNvSpPr>
          <p:nvPr>
            <p:ph type="sldNum" sz="quarter" idx="10"/>
          </p:nvPr>
        </p:nvSpPr>
        <p:spPr/>
        <p:txBody>
          <a:bodyPr/>
          <a:lstStyle/>
          <a:p>
            <a:fld id="{34D025D3-E5B8-4F9B-B411-9D392CC17C1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intel_rgb_1700"/>
          <p:cNvPicPr>
            <a:picLocks noChangeAspect="1" noChangeArrowheads="1"/>
          </p:cNvPicPr>
          <p:nvPr/>
        </p:nvPicPr>
        <p:blipFill>
          <a:blip r:embed="rId2" cstate="print"/>
          <a:srcRect l="13802" t="18047" r="13551" b="18378"/>
          <a:stretch>
            <a:fillRect/>
          </a:stretch>
        </p:blipFill>
        <p:spPr bwMode="auto">
          <a:xfrm>
            <a:off x="7396163" y="538163"/>
            <a:ext cx="1298575" cy="860425"/>
          </a:xfrm>
          <a:prstGeom prst="rect">
            <a:avLst/>
          </a:prstGeom>
          <a:noFill/>
          <a:ln w="9525">
            <a:noFill/>
            <a:miter lim="800000"/>
            <a:headEnd/>
            <a:tailEnd/>
          </a:ln>
        </p:spPr>
      </p:pic>
      <p:sp>
        <p:nvSpPr>
          <p:cNvPr id="5" name="Text Box 5"/>
          <p:cNvSpPr txBox="1">
            <a:spLocks noChangeArrowheads="1"/>
          </p:cNvSpPr>
          <p:nvPr userDrawn="1"/>
        </p:nvSpPr>
        <p:spPr bwMode="auto">
          <a:xfrm>
            <a:off x="7848600" y="6629400"/>
            <a:ext cx="1285875" cy="244475"/>
          </a:xfrm>
          <a:prstGeom prst="rect">
            <a:avLst/>
          </a:prstGeom>
          <a:noFill/>
          <a:ln w="50800" algn="ctr">
            <a:noFill/>
            <a:miter lim="800000"/>
            <a:headEnd/>
            <a:tailEnd/>
          </a:ln>
          <a:effectLst/>
        </p:spPr>
        <p:txBody>
          <a:bodyPr wrap="none">
            <a:spAutoFit/>
          </a:bodyPr>
          <a:lstStyle/>
          <a:p>
            <a:pPr algn="ctr" eaLnBrk="0" fontAlgn="base" hangingPunct="0">
              <a:spcBef>
                <a:spcPct val="0"/>
              </a:spcBef>
              <a:spcAft>
                <a:spcPct val="0"/>
              </a:spcAft>
              <a:defRPr/>
            </a:pPr>
            <a:r>
              <a:rPr lang="en-US" sz="1000">
                <a:solidFill>
                  <a:srgbClr val="0860A8"/>
                </a:solidFill>
                <a:cs typeface="Arial" pitchFamily="34" charset="0"/>
              </a:rPr>
              <a:t>Intel Confidential</a:t>
            </a:r>
          </a:p>
        </p:txBody>
      </p:sp>
      <p:sp>
        <p:nvSpPr>
          <p:cNvPr id="8195" name="Rectangle 3"/>
          <p:cNvSpPr>
            <a:spLocks noGrp="1" noChangeArrowheads="1"/>
          </p:cNvSpPr>
          <p:nvPr>
            <p:ph type="ctrTitle"/>
          </p:nvPr>
        </p:nvSpPr>
        <p:spPr>
          <a:xfrm>
            <a:off x="2420938" y="3651250"/>
            <a:ext cx="6265862" cy="457200"/>
          </a:xfrm>
        </p:spPr>
        <p:txBody>
          <a:bodyPr anchor="b">
            <a:spAutoFit/>
          </a:bodyPr>
          <a:lstStyle>
            <a:lvl1pPr algn="r">
              <a:defRPr sz="3000">
                <a:solidFill>
                  <a:srgbClr val="0860A8"/>
                </a:solidFill>
              </a:defRPr>
            </a:lvl1pPr>
          </a:lstStyle>
          <a:p>
            <a:r>
              <a:rPr lang="en-US"/>
              <a:t>Click to edit Master title style</a:t>
            </a:r>
          </a:p>
        </p:txBody>
      </p:sp>
      <p:sp>
        <p:nvSpPr>
          <p:cNvPr id="8196" name="Rectangle 4"/>
          <p:cNvSpPr>
            <a:spLocks noGrp="1" noChangeArrowheads="1"/>
          </p:cNvSpPr>
          <p:nvPr>
            <p:ph type="subTitle" idx="1"/>
          </p:nvPr>
        </p:nvSpPr>
        <p:spPr>
          <a:xfrm>
            <a:off x="2406650" y="4478338"/>
            <a:ext cx="6280150" cy="457200"/>
          </a:xfrm>
        </p:spPr>
        <p:txBody>
          <a:bodyPr wrap="none">
            <a:spAutoFit/>
          </a:bodyPr>
          <a:lstStyle>
            <a:lvl1pPr algn="r">
              <a:defRPr sz="3000">
                <a:solidFill>
                  <a:srgbClr val="0860A8"/>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371600"/>
            <a:ext cx="4041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71600"/>
            <a:ext cx="4043362"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4163" y="273050"/>
            <a:ext cx="2058987" cy="5441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26150" cy="5441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Intel Confidential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white">
          <a:xfrm>
            <a:off x="3175" y="6248400"/>
            <a:ext cx="9140825" cy="609600"/>
          </a:xfrm>
          <a:prstGeom prst="rect">
            <a:avLst/>
          </a:prstGeom>
          <a:solidFill>
            <a:srgbClr val="0860A8"/>
          </a:solidFill>
          <a:ln w="9525">
            <a:noFill/>
            <a:miter lim="800000"/>
            <a:headEnd/>
            <a:tailEnd/>
          </a:ln>
          <a:effectLst/>
        </p:spPr>
        <p:txBody>
          <a:bodyPr wrap="none" anchor="ctr"/>
          <a:lstStyle/>
          <a:p>
            <a:pPr algn="ctr" eaLnBrk="0" fontAlgn="base" hangingPunct="0">
              <a:spcBef>
                <a:spcPct val="0"/>
              </a:spcBef>
              <a:spcAft>
                <a:spcPct val="0"/>
              </a:spcAft>
            </a:pPr>
            <a:endParaRPr lang="en-US" sz="1600" smtClean="0">
              <a:solidFill>
                <a:srgbClr val="0860A8"/>
              </a:solidFill>
              <a:cs typeface="Arial" charset="0"/>
            </a:endParaRPr>
          </a:p>
        </p:txBody>
      </p:sp>
      <p:sp>
        <p:nvSpPr>
          <p:cNvPr id="1027" name="Rectangle 3"/>
          <p:cNvSpPr>
            <a:spLocks noGrp="1" noChangeArrowheads="1"/>
          </p:cNvSpPr>
          <p:nvPr>
            <p:ph type="title"/>
          </p:nvPr>
        </p:nvSpPr>
        <p:spPr bwMode="auto">
          <a:xfrm>
            <a:off x="455613" y="273050"/>
            <a:ext cx="8237537" cy="889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5613" y="1371600"/>
            <a:ext cx="8237537"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3" name="Rectangle 5"/>
          <p:cNvSpPr>
            <a:spLocks noGrp="1" noChangeArrowheads="1"/>
          </p:cNvSpPr>
          <p:nvPr>
            <p:ph type="dt" sz="half" idx="2"/>
          </p:nvPr>
        </p:nvSpPr>
        <p:spPr bwMode="auto">
          <a:xfrm>
            <a:off x="915988" y="6477000"/>
            <a:ext cx="752475"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800" b="1">
                <a:solidFill>
                  <a:srgbClr val="FFFFFF"/>
                </a:solidFill>
              </a:defRPr>
            </a:lvl1pPr>
          </a:lstStyle>
          <a:p>
            <a:pPr eaLnBrk="0" fontAlgn="base" hangingPunct="0">
              <a:spcBef>
                <a:spcPct val="0"/>
              </a:spcBef>
              <a:spcAft>
                <a:spcPct val="0"/>
              </a:spcAft>
            </a:pPr>
            <a:endParaRPr lang="en-US" smtClean="0">
              <a:cs typeface="Arial" charset="0"/>
            </a:endParaRPr>
          </a:p>
        </p:txBody>
      </p:sp>
      <p:sp>
        <p:nvSpPr>
          <p:cNvPr id="7174" name="Rectangle 6"/>
          <p:cNvSpPr>
            <a:spLocks noGrp="1" noChangeArrowheads="1"/>
          </p:cNvSpPr>
          <p:nvPr>
            <p:ph type="ftr" sz="quarter" idx="3"/>
          </p:nvPr>
        </p:nvSpPr>
        <p:spPr bwMode="auto">
          <a:xfrm>
            <a:off x="1728788" y="6477000"/>
            <a:ext cx="3889375"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800" b="1" smtClean="0">
                <a:solidFill>
                  <a:srgbClr val="FFFFFF"/>
                </a:solidFill>
                <a:cs typeface="Arial" pitchFamily="34" charset="0"/>
              </a:defRPr>
            </a:lvl1pPr>
          </a:lstStyle>
          <a:p>
            <a:pPr eaLnBrk="0" fontAlgn="base" hangingPunct="0">
              <a:spcBef>
                <a:spcPct val="0"/>
              </a:spcBef>
              <a:spcAft>
                <a:spcPct val="0"/>
              </a:spcAft>
              <a:defRPr/>
            </a:pPr>
            <a:r>
              <a:rPr lang="en-US"/>
              <a:t>Intel Confidential</a:t>
            </a:r>
          </a:p>
        </p:txBody>
      </p:sp>
      <p:pic>
        <p:nvPicPr>
          <p:cNvPr id="1031" name="Picture 7" descr="Intel_white"/>
          <p:cNvPicPr>
            <a:picLocks noChangeAspect="1" noChangeArrowheads="1"/>
          </p:cNvPicPr>
          <p:nvPr/>
        </p:nvPicPr>
        <p:blipFill>
          <a:blip r:embed="rId13" cstate="print"/>
          <a:srcRect/>
          <a:stretch>
            <a:fillRect/>
          </a:stretch>
        </p:blipFill>
        <p:spPr bwMode="auto">
          <a:xfrm>
            <a:off x="7889875" y="6316663"/>
            <a:ext cx="811213" cy="541337"/>
          </a:xfrm>
          <a:prstGeom prst="rect">
            <a:avLst/>
          </a:prstGeom>
          <a:noFill/>
          <a:ln w="9525">
            <a:noFill/>
            <a:miter lim="800000"/>
            <a:headEnd/>
            <a:tailEnd/>
          </a:ln>
        </p:spPr>
      </p:pic>
      <p:sp>
        <p:nvSpPr>
          <p:cNvPr id="7176" name="Text Box 8"/>
          <p:cNvSpPr txBox="1">
            <a:spLocks noChangeArrowheads="1"/>
          </p:cNvSpPr>
          <p:nvPr/>
        </p:nvSpPr>
        <p:spPr bwMode="auto">
          <a:xfrm>
            <a:off x="381000" y="6477000"/>
            <a:ext cx="506413" cy="244475"/>
          </a:xfrm>
          <a:prstGeom prst="rect">
            <a:avLst/>
          </a:prstGeom>
          <a:noFill/>
          <a:ln w="50800" algn="ctr">
            <a:noFill/>
            <a:miter lim="800000"/>
            <a:headEnd/>
            <a:tailEnd/>
          </a:ln>
          <a:effectLst/>
        </p:spPr>
        <p:txBody>
          <a:bodyPr>
            <a:spAutoFit/>
          </a:bodyPr>
          <a:lstStyle/>
          <a:p>
            <a:pPr algn="ctr" eaLnBrk="0" fontAlgn="base" hangingPunct="0">
              <a:spcBef>
                <a:spcPct val="0"/>
              </a:spcBef>
              <a:spcAft>
                <a:spcPct val="0"/>
              </a:spcAft>
            </a:pPr>
            <a:fld id="{4E80C024-3232-4915-8A89-61A23117D18B}" type="slidenum">
              <a:rPr lang="en-US" sz="1000" smtClean="0">
                <a:solidFill>
                  <a:srgbClr val="FFFFFF"/>
                </a:solidFill>
                <a:cs typeface="Arial" charset="0"/>
              </a:rPr>
              <a:pPr algn="ctr" eaLnBrk="0" fontAlgn="base" hangingPunct="0">
                <a:spcBef>
                  <a:spcPct val="0"/>
                </a:spcBef>
                <a:spcAft>
                  <a:spcPct val="0"/>
                </a:spcAft>
              </a:pPr>
              <a:t>‹#›</a:t>
            </a:fld>
            <a:endParaRPr lang="en-US" sz="1000" smtClean="0">
              <a:solidFill>
                <a:srgbClr val="FFFFFF"/>
              </a:solidFill>
              <a:cs typeface="Arial" charset="0"/>
            </a:endParaRPr>
          </a:p>
        </p:txBody>
      </p:sp>
      <p:sp>
        <p:nvSpPr>
          <p:cNvPr id="7177" name="Text Box 9"/>
          <p:cNvSpPr txBox="1">
            <a:spLocks noChangeArrowheads="1"/>
          </p:cNvSpPr>
          <p:nvPr/>
        </p:nvSpPr>
        <p:spPr bwMode="auto">
          <a:xfrm>
            <a:off x="5105400" y="6477000"/>
            <a:ext cx="2971800" cy="276225"/>
          </a:xfrm>
          <a:prstGeom prst="rect">
            <a:avLst/>
          </a:prstGeom>
          <a:noFill/>
          <a:ln w="50800" algn="ctr">
            <a:noFill/>
            <a:miter lim="800000"/>
            <a:headEnd/>
            <a:tailEnd/>
          </a:ln>
          <a:effectLst/>
        </p:spPr>
        <p:txBody>
          <a:bodyPr>
            <a:spAutoFit/>
          </a:bodyPr>
          <a:lstStyle/>
          <a:p>
            <a:pPr algn="ctr" eaLnBrk="0" fontAlgn="base" hangingPunct="0">
              <a:spcBef>
                <a:spcPct val="50000"/>
              </a:spcBef>
              <a:spcAft>
                <a:spcPct val="0"/>
              </a:spcAft>
              <a:defRPr/>
            </a:pPr>
            <a:r>
              <a:rPr lang="en-US" sz="1200" b="1" i="1" dirty="0">
                <a:solidFill>
                  <a:srgbClr val="FFFFFF"/>
                </a:solidFill>
                <a:cs typeface="Arial" pitchFamily="34" charset="0"/>
              </a:rPr>
              <a:t>Wireless Communications Lab</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Verdana" pitchFamily="34" charset="0"/>
        </a:defRPr>
      </a:lvl2pPr>
      <a:lvl3pPr algn="l" rtl="0" eaLnBrk="0" fontAlgn="base" hangingPunct="0">
        <a:spcBef>
          <a:spcPct val="0"/>
        </a:spcBef>
        <a:spcAft>
          <a:spcPct val="0"/>
        </a:spcAft>
        <a:defRPr sz="2600" b="1">
          <a:solidFill>
            <a:schemeClr val="tx1"/>
          </a:solidFill>
          <a:latin typeface="Verdana" pitchFamily="34" charset="0"/>
        </a:defRPr>
      </a:lvl3pPr>
      <a:lvl4pPr algn="l" rtl="0" eaLnBrk="0" fontAlgn="base" hangingPunct="0">
        <a:spcBef>
          <a:spcPct val="0"/>
        </a:spcBef>
        <a:spcAft>
          <a:spcPct val="0"/>
        </a:spcAft>
        <a:defRPr sz="2600" b="1">
          <a:solidFill>
            <a:schemeClr val="tx1"/>
          </a:solidFill>
          <a:latin typeface="Verdana" pitchFamily="34" charset="0"/>
        </a:defRPr>
      </a:lvl4pPr>
      <a:lvl5pPr algn="l" rtl="0" eaLnBrk="0" fontAlgn="base" hangingPunct="0">
        <a:spcBef>
          <a:spcPct val="0"/>
        </a:spcBef>
        <a:spcAft>
          <a:spcPct val="0"/>
        </a:spcAft>
        <a:defRPr sz="2600" b="1">
          <a:solidFill>
            <a:schemeClr val="tx1"/>
          </a:solidFill>
          <a:latin typeface="Verdana" pitchFamily="34" charset="0"/>
        </a:defRPr>
      </a:lvl5pPr>
      <a:lvl6pPr marL="457200" algn="l" rtl="0" fontAlgn="base">
        <a:spcBef>
          <a:spcPct val="0"/>
        </a:spcBef>
        <a:spcAft>
          <a:spcPct val="0"/>
        </a:spcAft>
        <a:defRPr sz="2600" b="1">
          <a:solidFill>
            <a:schemeClr val="tx1"/>
          </a:solidFill>
          <a:latin typeface="Verdana" pitchFamily="34" charset="0"/>
        </a:defRPr>
      </a:lvl6pPr>
      <a:lvl7pPr marL="914400" algn="l" rtl="0" fontAlgn="base">
        <a:spcBef>
          <a:spcPct val="0"/>
        </a:spcBef>
        <a:spcAft>
          <a:spcPct val="0"/>
        </a:spcAft>
        <a:defRPr sz="2600" b="1">
          <a:solidFill>
            <a:schemeClr val="tx1"/>
          </a:solidFill>
          <a:latin typeface="Verdana" pitchFamily="34" charset="0"/>
        </a:defRPr>
      </a:lvl7pPr>
      <a:lvl8pPr marL="1371600" algn="l" rtl="0" fontAlgn="base">
        <a:spcBef>
          <a:spcPct val="0"/>
        </a:spcBef>
        <a:spcAft>
          <a:spcPct val="0"/>
        </a:spcAft>
        <a:defRPr sz="2600" b="1">
          <a:solidFill>
            <a:schemeClr val="tx1"/>
          </a:solidFill>
          <a:latin typeface="Verdana" pitchFamily="34" charset="0"/>
        </a:defRPr>
      </a:lvl8pPr>
      <a:lvl9pPr marL="1828800" algn="l" rtl="0" fontAlgn="base">
        <a:spcBef>
          <a:spcPct val="0"/>
        </a:spcBef>
        <a:spcAft>
          <a:spcPct val="0"/>
        </a:spcAft>
        <a:defRPr sz="2600" b="1">
          <a:solidFill>
            <a:schemeClr val="tx1"/>
          </a:solidFill>
          <a:latin typeface="Verdana" pitchFamily="34" charset="0"/>
        </a:defRPr>
      </a:lvl9pPr>
    </p:titleStyle>
    <p:bodyStyle>
      <a:lvl1pPr marL="342900" indent="-342900" algn="l" rtl="0" eaLnBrk="0" fontAlgn="base" hangingPunct="0">
        <a:spcBef>
          <a:spcPct val="60000"/>
        </a:spcBef>
        <a:spcAft>
          <a:spcPct val="0"/>
        </a:spcAft>
        <a:defRPr>
          <a:solidFill>
            <a:schemeClr val="tx1"/>
          </a:solidFill>
          <a:latin typeface="+mn-lt"/>
          <a:ea typeface="+mn-ea"/>
          <a:cs typeface="+mn-cs"/>
        </a:defRPr>
      </a:lvl1pPr>
      <a:lvl2pPr marL="246063" indent="-244475" algn="l" rtl="0" eaLnBrk="0" fontAlgn="base" hangingPunct="0">
        <a:spcBef>
          <a:spcPct val="40000"/>
        </a:spcBef>
        <a:spcAft>
          <a:spcPct val="0"/>
        </a:spcAft>
        <a:buSzPct val="125000"/>
        <a:buFont typeface="Times" pitchFamily="18" charset="0"/>
        <a:buChar char="•"/>
        <a:defRPr>
          <a:solidFill>
            <a:schemeClr val="tx1"/>
          </a:solidFill>
          <a:latin typeface="+mn-lt"/>
        </a:defRPr>
      </a:lvl2pPr>
      <a:lvl3pPr marL="571500" indent="-323850" algn="l" rtl="0" eaLnBrk="0" fontAlgn="base" hangingPunct="0">
        <a:spcBef>
          <a:spcPct val="20000"/>
        </a:spcBef>
        <a:spcAft>
          <a:spcPct val="0"/>
        </a:spcAft>
        <a:buChar char="–"/>
        <a:defRPr sz="1600">
          <a:solidFill>
            <a:schemeClr val="tx1"/>
          </a:solidFill>
          <a:latin typeface="+mn-lt"/>
        </a:defRPr>
      </a:lvl3pPr>
      <a:lvl4pPr marL="725488" indent="-152400" algn="l" rtl="0" eaLnBrk="0" fontAlgn="base" hangingPunct="0">
        <a:spcBef>
          <a:spcPct val="20000"/>
        </a:spcBef>
        <a:spcAft>
          <a:spcPct val="0"/>
        </a:spcAft>
        <a:buFont typeface="Times" pitchFamily="18" charset="0"/>
        <a:buChar char="•"/>
        <a:defRPr sz="1600">
          <a:solidFill>
            <a:schemeClr val="tx1"/>
          </a:solidFill>
          <a:latin typeface="+mn-lt"/>
        </a:defRPr>
      </a:lvl4pPr>
      <a:lvl5pPr marL="1136650" indent="-409575" algn="l" rtl="0" eaLnBrk="0" fontAlgn="base" hangingPunct="0">
        <a:spcBef>
          <a:spcPct val="20000"/>
        </a:spcBef>
        <a:spcAft>
          <a:spcPct val="0"/>
        </a:spcAft>
        <a:buChar char="–"/>
        <a:defRPr sz="1600">
          <a:solidFill>
            <a:schemeClr val="tx1"/>
          </a:solidFill>
          <a:latin typeface="+mn-lt"/>
        </a:defRPr>
      </a:lvl5pPr>
      <a:lvl6pPr marL="1593850" indent="-409575" algn="l" rtl="0" fontAlgn="base">
        <a:spcBef>
          <a:spcPct val="20000"/>
        </a:spcBef>
        <a:spcAft>
          <a:spcPct val="0"/>
        </a:spcAft>
        <a:buChar char="–"/>
        <a:defRPr sz="1600">
          <a:solidFill>
            <a:schemeClr val="tx1"/>
          </a:solidFill>
          <a:latin typeface="+mn-lt"/>
        </a:defRPr>
      </a:lvl6pPr>
      <a:lvl7pPr marL="2051050" indent="-409575" algn="l" rtl="0" fontAlgn="base">
        <a:spcBef>
          <a:spcPct val="20000"/>
        </a:spcBef>
        <a:spcAft>
          <a:spcPct val="0"/>
        </a:spcAft>
        <a:buChar char="–"/>
        <a:defRPr sz="1600">
          <a:solidFill>
            <a:schemeClr val="tx1"/>
          </a:solidFill>
          <a:latin typeface="+mn-lt"/>
        </a:defRPr>
      </a:lvl7pPr>
      <a:lvl8pPr marL="2508250" indent="-409575" algn="l" rtl="0" fontAlgn="base">
        <a:spcBef>
          <a:spcPct val="20000"/>
        </a:spcBef>
        <a:spcAft>
          <a:spcPct val="0"/>
        </a:spcAft>
        <a:buChar char="–"/>
        <a:defRPr sz="1600">
          <a:solidFill>
            <a:schemeClr val="tx1"/>
          </a:solidFill>
          <a:latin typeface="+mn-lt"/>
        </a:defRPr>
      </a:lvl8pPr>
      <a:lvl9pPr marL="2965450" indent="-409575"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0" y="477559"/>
            <a:ext cx="8991600" cy="1107996"/>
          </a:xfrm>
        </p:spPr>
        <p:txBody>
          <a:bodyPr/>
          <a:lstStyle/>
          <a:p>
            <a:pPr algn="ctr"/>
            <a:r>
              <a:rPr lang="en-US" altLang="zh-CN" sz="3600" dirty="0" smtClean="0">
                <a:solidFill>
                  <a:srgbClr val="002060"/>
                </a:solidFill>
              </a:rPr>
              <a:t>Virtual WiFi: Bring Virtualization </a:t>
            </a:r>
            <a:br>
              <a:rPr lang="en-US" altLang="zh-CN" sz="3600" dirty="0" smtClean="0">
                <a:solidFill>
                  <a:srgbClr val="002060"/>
                </a:solidFill>
              </a:rPr>
            </a:br>
            <a:r>
              <a:rPr lang="en-US" altLang="zh-CN" sz="3600" dirty="0" smtClean="0">
                <a:solidFill>
                  <a:srgbClr val="002060"/>
                </a:solidFill>
              </a:rPr>
              <a:t>from Wired to Wireless</a:t>
            </a:r>
          </a:p>
        </p:txBody>
      </p:sp>
      <p:sp>
        <p:nvSpPr>
          <p:cNvPr id="3075" name="Rectangle 5"/>
          <p:cNvSpPr>
            <a:spLocks noGrp="1" noChangeArrowheads="1"/>
          </p:cNvSpPr>
          <p:nvPr>
            <p:ph type="subTitle" idx="1"/>
          </p:nvPr>
        </p:nvSpPr>
        <p:spPr>
          <a:xfrm>
            <a:off x="457200" y="2133600"/>
            <a:ext cx="8305800" cy="3681008"/>
          </a:xfrm>
        </p:spPr>
        <p:txBody>
          <a:bodyPr/>
          <a:lstStyle/>
          <a:p>
            <a:pPr algn="ctr"/>
            <a:r>
              <a:rPr lang="en-US" altLang="zh-CN" sz="2400" b="1" i="1" dirty="0" smtClean="0">
                <a:solidFill>
                  <a:srgbClr val="002060"/>
                </a:solidFill>
              </a:rPr>
              <a:t>Lei Xia</a:t>
            </a:r>
            <a:r>
              <a:rPr lang="en-US" altLang="zh-CN" sz="2400" dirty="0" smtClean="0"/>
              <a:t>, </a:t>
            </a:r>
            <a:r>
              <a:rPr lang="en-US" altLang="zh-CN" sz="2400" dirty="0" smtClean="0">
                <a:solidFill>
                  <a:schemeClr val="accent5">
                    <a:lumMod val="50000"/>
                  </a:schemeClr>
                </a:solidFill>
              </a:rPr>
              <a:t>Sanjay Kumar, </a:t>
            </a:r>
            <a:r>
              <a:rPr lang="en-US" altLang="zh-CN" sz="2400" dirty="0" err="1" smtClean="0">
                <a:solidFill>
                  <a:schemeClr val="accent5">
                    <a:lumMod val="50000"/>
                  </a:schemeClr>
                </a:solidFill>
              </a:rPr>
              <a:t>Xue</a:t>
            </a:r>
            <a:r>
              <a:rPr lang="en-US" altLang="zh-CN" sz="2400" dirty="0" smtClean="0">
                <a:solidFill>
                  <a:schemeClr val="accent5">
                    <a:lumMod val="50000"/>
                  </a:schemeClr>
                </a:solidFill>
              </a:rPr>
              <a:t> Yang</a:t>
            </a:r>
          </a:p>
          <a:p>
            <a:pPr algn="ctr"/>
            <a:r>
              <a:rPr lang="en-US" altLang="zh-CN" sz="2400" dirty="0" smtClean="0">
                <a:solidFill>
                  <a:srgbClr val="0070C0"/>
                </a:solidFill>
              </a:rPr>
              <a:t>Praveen </a:t>
            </a:r>
            <a:r>
              <a:rPr lang="en-US" altLang="zh-CN" sz="2400" dirty="0" err="1" smtClean="0">
                <a:solidFill>
                  <a:srgbClr val="0070C0"/>
                </a:solidFill>
              </a:rPr>
              <a:t>Gopalakrishnan</a:t>
            </a:r>
            <a:r>
              <a:rPr lang="en-US" altLang="zh-CN" sz="2400" dirty="0" smtClean="0">
                <a:solidFill>
                  <a:srgbClr val="0070C0"/>
                </a:solidFill>
              </a:rPr>
              <a:t>, York Liu, </a:t>
            </a:r>
          </a:p>
          <a:p>
            <a:pPr algn="ctr"/>
            <a:r>
              <a:rPr lang="en-US" altLang="zh-CN" sz="2400" dirty="0" smtClean="0">
                <a:solidFill>
                  <a:schemeClr val="accent5">
                    <a:lumMod val="50000"/>
                  </a:schemeClr>
                </a:solidFill>
              </a:rPr>
              <a:t>Sebastian Schoenberg, </a:t>
            </a:r>
            <a:r>
              <a:rPr lang="en-US" altLang="zh-CN" sz="2400" dirty="0" err="1" smtClean="0">
                <a:solidFill>
                  <a:schemeClr val="accent5">
                    <a:lumMod val="50000"/>
                  </a:schemeClr>
                </a:solidFill>
              </a:rPr>
              <a:t>Xingang</a:t>
            </a:r>
            <a:r>
              <a:rPr lang="en-US" altLang="zh-CN" sz="2400" dirty="0" smtClean="0">
                <a:solidFill>
                  <a:schemeClr val="accent5">
                    <a:lumMod val="50000"/>
                  </a:schemeClr>
                </a:solidFill>
              </a:rPr>
              <a:t> </a:t>
            </a:r>
            <a:r>
              <a:rPr lang="en-US" altLang="zh-CN" sz="2400" dirty="0" err="1" smtClean="0">
                <a:solidFill>
                  <a:schemeClr val="accent5">
                    <a:lumMod val="50000"/>
                  </a:schemeClr>
                </a:solidFill>
              </a:rPr>
              <a:t>Guo</a:t>
            </a:r>
            <a:endParaRPr lang="en-US" altLang="zh-CN" sz="2400" dirty="0" smtClean="0">
              <a:solidFill>
                <a:schemeClr val="accent5">
                  <a:lumMod val="50000"/>
                </a:schemeClr>
              </a:solidFill>
            </a:endParaRPr>
          </a:p>
          <a:p>
            <a:pPr marL="0" indent="0" eaLnBrk="1" hangingPunct="1"/>
            <a:r>
              <a:rPr lang="en-US" sz="1800" b="1" dirty="0" smtClean="0">
                <a:solidFill>
                  <a:schemeClr val="tx1">
                    <a:lumMod val="50000"/>
                  </a:schemeClr>
                </a:solidFill>
              </a:rPr>
              <a:t/>
            </a:r>
            <a:br>
              <a:rPr lang="en-US" sz="1800" b="1" dirty="0" smtClean="0">
                <a:solidFill>
                  <a:schemeClr val="tx1">
                    <a:lumMod val="50000"/>
                  </a:schemeClr>
                </a:solidFill>
              </a:rPr>
            </a:br>
            <a:r>
              <a:rPr lang="en-US" altLang="zh-CN" sz="1800" b="1" dirty="0" smtClean="0">
                <a:solidFill>
                  <a:schemeClr val="tx1">
                    <a:lumMod val="50000"/>
                  </a:schemeClr>
                </a:solidFill>
              </a:rPr>
              <a:t> </a:t>
            </a:r>
            <a:r>
              <a:rPr lang="en-US" altLang="zh-CN" sz="2000" b="1" i="1" dirty="0" smtClean="0">
                <a:solidFill>
                  <a:schemeClr val="tx1">
                    <a:lumMod val="50000"/>
                  </a:schemeClr>
                </a:solidFill>
              </a:rPr>
              <a:t>Northwestern </a:t>
            </a:r>
            <a:r>
              <a:rPr lang="en-US" sz="2000" b="1" i="1" dirty="0" smtClean="0">
                <a:solidFill>
                  <a:schemeClr val="tx1">
                    <a:lumMod val="50000"/>
                  </a:schemeClr>
                </a:solidFill>
              </a:rPr>
              <a:t>University, EECS</a:t>
            </a:r>
          </a:p>
          <a:p>
            <a:pPr marL="0" indent="0" eaLnBrk="1" hangingPunct="1"/>
            <a:r>
              <a:rPr lang="en-US" sz="2000" b="1" i="1" dirty="0" smtClean="0">
                <a:solidFill>
                  <a:schemeClr val="accent5">
                    <a:lumMod val="50000"/>
                  </a:schemeClr>
                </a:solidFill>
              </a:rPr>
              <a:t>Intel Labs, Hillsboro, OR</a:t>
            </a:r>
            <a:endParaRPr lang="en-US" altLang="zh-CN" sz="2000" b="1" i="1" dirty="0" smtClean="0">
              <a:solidFill>
                <a:srgbClr val="C00000"/>
              </a:solidFill>
            </a:endParaRPr>
          </a:p>
          <a:p>
            <a:pPr marL="0" indent="0" eaLnBrk="1" hangingPunct="1"/>
            <a:endParaRPr lang="en-US" sz="1800" b="1" dirty="0" smtClean="0"/>
          </a:p>
          <a:p>
            <a:pPr marL="0" indent="0" eaLnBrk="1" hangingPunct="1"/>
            <a:endParaRPr lang="en-US" sz="1800" dirty="0" smtClean="0"/>
          </a:p>
        </p:txBody>
      </p:sp>
      <p:pic>
        <p:nvPicPr>
          <p:cNvPr id="5" name="图片 4" descr="main-logo.png"/>
          <p:cNvPicPr>
            <a:picLocks noChangeAspect="1"/>
          </p:cNvPicPr>
          <p:nvPr/>
        </p:nvPicPr>
        <p:blipFill>
          <a:blip r:embed="rId3" cstate="print"/>
          <a:stretch>
            <a:fillRect/>
          </a:stretch>
        </p:blipFill>
        <p:spPr>
          <a:xfrm>
            <a:off x="304800" y="5181600"/>
            <a:ext cx="1600200" cy="1087883"/>
          </a:xfrm>
          <a:prstGeom prst="rect">
            <a:avLst/>
          </a:prstGeom>
        </p:spPr>
      </p:pic>
      <p:grpSp>
        <p:nvGrpSpPr>
          <p:cNvPr id="7" name="Group 13"/>
          <p:cNvGrpSpPr>
            <a:grpSpLocks/>
          </p:cNvGrpSpPr>
          <p:nvPr/>
        </p:nvGrpSpPr>
        <p:grpSpPr bwMode="auto">
          <a:xfrm>
            <a:off x="2209800" y="4876800"/>
            <a:ext cx="1905000" cy="1752600"/>
            <a:chOff x="24864" y="64"/>
            <a:chExt cx="1263" cy="1183"/>
          </a:xfrm>
        </p:grpSpPr>
        <p:pic>
          <p:nvPicPr>
            <p:cNvPr id="8" name="Picture 14"/>
            <p:cNvPicPr>
              <a:picLocks noChangeAspect="1" noChangeArrowheads="1"/>
            </p:cNvPicPr>
            <p:nvPr/>
          </p:nvPicPr>
          <p:blipFill>
            <a:blip r:embed="rId4" cstate="print"/>
            <a:srcRect r="77361" b="18867"/>
            <a:stretch>
              <a:fillRect/>
            </a:stretch>
          </p:blipFill>
          <p:spPr bwMode="auto">
            <a:xfrm>
              <a:off x="24864" y="64"/>
              <a:ext cx="1200" cy="1184"/>
            </a:xfrm>
            <a:prstGeom prst="rect">
              <a:avLst/>
            </a:prstGeom>
            <a:noFill/>
            <a:ln w="9525">
              <a:noFill/>
              <a:round/>
              <a:headEnd/>
              <a:tailEnd/>
            </a:ln>
          </p:spPr>
        </p:pic>
        <p:sp>
          <p:nvSpPr>
            <p:cNvPr id="9" name="Rectangle 15"/>
            <p:cNvSpPr>
              <a:spLocks noChangeArrowheads="1"/>
            </p:cNvSpPr>
            <p:nvPr/>
          </p:nvSpPr>
          <p:spPr bwMode="auto">
            <a:xfrm>
              <a:off x="25920" y="96"/>
              <a:ext cx="208" cy="131"/>
            </a:xfrm>
            <a:prstGeom prst="rect">
              <a:avLst/>
            </a:prstGeom>
            <a:solidFill>
              <a:srgbClr val="FFFFFF"/>
            </a:solidFill>
            <a:ln w="9525">
              <a:noFill/>
              <a:round/>
              <a:headEnd/>
              <a:tailEnd/>
            </a:ln>
          </p:spPr>
          <p:txBody>
            <a:bodyPr wrap="none" anchor="ctr"/>
            <a:lstStyle/>
            <a:p>
              <a:endParaRPr lang="en-US"/>
            </a:p>
          </p:txBody>
        </p:sp>
        <p:sp>
          <p:nvSpPr>
            <p:cNvPr id="10" name="Rectangle 16"/>
            <p:cNvSpPr>
              <a:spLocks noChangeArrowheads="1"/>
            </p:cNvSpPr>
            <p:nvPr/>
          </p:nvSpPr>
          <p:spPr bwMode="auto">
            <a:xfrm>
              <a:off x="25968" y="1104"/>
              <a:ext cx="154" cy="131"/>
            </a:xfrm>
            <a:prstGeom prst="rect">
              <a:avLst/>
            </a:prstGeom>
            <a:solidFill>
              <a:srgbClr val="FFFFFF"/>
            </a:solidFill>
            <a:ln w="9525">
              <a:noFill/>
              <a:round/>
              <a:headEnd/>
              <a:tailEnd/>
            </a:ln>
          </p:spPr>
          <p:txBody>
            <a:bodyPr wrap="none" anchor="ctr"/>
            <a:lstStyle/>
            <a:p>
              <a:endParaRPr lang="en-US"/>
            </a:p>
          </p:txBody>
        </p:sp>
      </p:grpSp>
      <p:sp>
        <p:nvSpPr>
          <p:cNvPr id="11" name="Rectangle 5"/>
          <p:cNvSpPr txBox="1">
            <a:spLocks noChangeArrowheads="1"/>
          </p:cNvSpPr>
          <p:nvPr/>
        </p:nvSpPr>
        <p:spPr bwMode="auto">
          <a:xfrm>
            <a:off x="3619500" y="6581775"/>
            <a:ext cx="5486400"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342900" marR="0" lvl="0" indent="-342900" algn="r" defTabSz="914400" rtl="0" eaLnBrk="0" fontAlgn="base" latinLnBrk="0" hangingPunct="0">
              <a:lnSpc>
                <a:spcPct val="100000"/>
              </a:lnSpc>
              <a:spcBef>
                <a:spcPct val="60000"/>
              </a:spcBef>
              <a:spcAft>
                <a:spcPct val="0"/>
              </a:spcAft>
              <a:buClrTx/>
              <a:buSzTx/>
              <a:buFontTx/>
              <a:buNone/>
              <a:tabLst/>
              <a:defRPr/>
            </a:pPr>
            <a:r>
              <a:rPr kumimoji="0" lang="en-US" altLang="zh-CN" sz="1400" i="1" u="none" strike="noStrike" kern="0" cap="none" spc="0" normalizeH="0" baseline="0" noProof="0" dirty="0" smtClean="0">
                <a:ln>
                  <a:noFill/>
                </a:ln>
                <a:solidFill>
                  <a:srgbClr val="002060"/>
                </a:solidFill>
                <a:effectLst/>
                <a:uLnTx/>
                <a:uFillTx/>
                <a:latin typeface="+mn-lt"/>
                <a:ea typeface="+mn-ea"/>
                <a:cs typeface="+mn-cs"/>
              </a:rPr>
              <a:t>This work was done in Intel</a:t>
            </a:r>
            <a:r>
              <a:rPr kumimoji="0" lang="en-US" altLang="zh-CN" sz="1400" i="1" u="none" strike="noStrike" kern="0" cap="none" spc="0" normalizeH="0" noProof="0" dirty="0" smtClean="0">
                <a:ln>
                  <a:noFill/>
                </a:ln>
                <a:solidFill>
                  <a:srgbClr val="002060"/>
                </a:solidFill>
                <a:effectLst/>
                <a:uLnTx/>
                <a:uFillTx/>
                <a:latin typeface="+mn-lt"/>
                <a:ea typeface="+mn-ea"/>
                <a:cs typeface="+mn-cs"/>
              </a:rPr>
              <a:t> Labs </a:t>
            </a:r>
            <a:r>
              <a:rPr lang="en-US" sz="1400" i="1" kern="0" dirty="0" smtClean="0">
                <a:solidFill>
                  <a:srgbClr val="002060"/>
                </a:solidFill>
              </a:rPr>
              <a:t>during Xia’s internship there</a:t>
            </a:r>
            <a:endParaRPr kumimoji="0" lang="en-US" sz="1100" i="1" u="none" strike="noStrike" kern="0" cap="none" spc="0" normalizeH="0" baseline="0" noProof="0" dirty="0" smtClean="0">
              <a:ln>
                <a:noFill/>
              </a:ln>
              <a:solidFill>
                <a:srgbClr val="0860A8"/>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37537" cy="762000"/>
          </a:xfrm>
        </p:spPr>
        <p:txBody>
          <a:bodyPr/>
          <a:lstStyle/>
          <a:p>
            <a:pPr algn="ctr"/>
            <a:r>
              <a:rPr lang="en-US" altLang="zh-CN" sz="3600" dirty="0" smtClean="0">
                <a:solidFill>
                  <a:srgbClr val="002060"/>
                </a:solidFill>
              </a:rPr>
              <a:t>Virtual </a:t>
            </a:r>
            <a:r>
              <a:rPr lang="en-US" altLang="zh-CN" sz="3600" dirty="0" err="1" smtClean="0">
                <a:solidFill>
                  <a:srgbClr val="002060"/>
                </a:solidFill>
              </a:rPr>
              <a:t>WiFi</a:t>
            </a:r>
            <a:endParaRPr lang="en-US" altLang="zh-CN" sz="3600" dirty="0" smtClean="0">
              <a:solidFill>
                <a:srgbClr val="002060"/>
              </a:solidFill>
            </a:endParaRPr>
          </a:p>
        </p:txBody>
      </p:sp>
      <p:sp>
        <p:nvSpPr>
          <p:cNvPr id="3" name="内容占位符 2"/>
          <p:cNvSpPr>
            <a:spLocks noGrp="1"/>
          </p:cNvSpPr>
          <p:nvPr>
            <p:ph idx="1"/>
          </p:nvPr>
        </p:nvSpPr>
        <p:spPr>
          <a:xfrm>
            <a:off x="457200" y="1143000"/>
            <a:ext cx="8459787" cy="4876800"/>
          </a:xfrm>
        </p:spPr>
        <p:txBody>
          <a:bodyPr/>
          <a:lstStyle/>
          <a:p>
            <a:pPr>
              <a:buFont typeface="Arial" pitchFamily="34" charset="0"/>
              <a:buChar char="•"/>
            </a:pPr>
            <a:r>
              <a:rPr lang="en-US" sz="2800" dirty="0" smtClean="0"/>
              <a:t>New virtualization approach suitable for wireless LAN virtualization</a:t>
            </a:r>
          </a:p>
          <a:p>
            <a:pPr lvl="2">
              <a:buFont typeface="Arial" pitchFamily="34" charset="0"/>
              <a:buChar char="•"/>
            </a:pPr>
            <a:r>
              <a:rPr lang="en-US" sz="2100" dirty="0" smtClean="0">
                <a:solidFill>
                  <a:schemeClr val="tx1">
                    <a:lumMod val="50000"/>
                  </a:schemeClr>
                </a:solidFill>
              </a:rPr>
              <a:t>Full wireless LAN functionalities are supported inside VMs</a:t>
            </a:r>
          </a:p>
          <a:p>
            <a:pPr lvl="2">
              <a:buFont typeface="Arial" pitchFamily="34" charset="0"/>
              <a:buChar char="•"/>
            </a:pPr>
            <a:r>
              <a:rPr lang="en-US" sz="2100" dirty="0" smtClean="0">
                <a:solidFill>
                  <a:schemeClr val="tx1">
                    <a:lumMod val="50000"/>
                  </a:schemeClr>
                </a:solidFill>
              </a:rPr>
              <a:t>Multiple separate wireless LAN connections are supported through one physical wireless LAN network interface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bwMode="auto">
          <a:xfrm>
            <a:off x="4724400" y="838200"/>
            <a:ext cx="4229100" cy="5638800"/>
          </a:xfrm>
          <a:prstGeom prst="rect">
            <a:avLst/>
          </a:prstGeom>
          <a:noFill/>
          <a:ln w="50800"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600" b="0" i="0" u="none" strike="noStrike" cap="none" normalizeH="0" baseline="0" dirty="0" smtClean="0">
              <a:ln>
                <a:noFill/>
              </a:ln>
              <a:solidFill>
                <a:srgbClr val="FF0000"/>
              </a:solidFill>
              <a:effectLst/>
              <a:latin typeface="Verdana" pitchFamily="34" charset="0"/>
              <a:cs typeface="Arial" pitchFamily="34" charset="0"/>
            </a:endParaRPr>
          </a:p>
        </p:txBody>
      </p:sp>
      <p:sp>
        <p:nvSpPr>
          <p:cNvPr id="2" name="Title 1"/>
          <p:cNvSpPr>
            <a:spLocks noGrp="1"/>
          </p:cNvSpPr>
          <p:nvPr>
            <p:ph type="title"/>
          </p:nvPr>
        </p:nvSpPr>
        <p:spPr>
          <a:xfrm>
            <a:off x="457200" y="228600"/>
            <a:ext cx="8237537" cy="889000"/>
          </a:xfrm>
        </p:spPr>
        <p:txBody>
          <a:bodyPr/>
          <a:lstStyle/>
          <a:p>
            <a:pPr algn="ctr"/>
            <a:r>
              <a:rPr lang="en-US" sz="3200" dirty="0" smtClean="0">
                <a:solidFill>
                  <a:srgbClr val="002060"/>
                </a:solidFill>
              </a:rPr>
              <a:t>Wireless Virtualization</a:t>
            </a:r>
            <a:endParaRPr lang="en-US" sz="3200" dirty="0">
              <a:solidFill>
                <a:srgbClr val="002060"/>
              </a:solidFill>
            </a:endParaRPr>
          </a:p>
        </p:txBody>
      </p:sp>
      <p:grpSp>
        <p:nvGrpSpPr>
          <p:cNvPr id="3" name="Group 63"/>
          <p:cNvGrpSpPr/>
          <p:nvPr/>
        </p:nvGrpSpPr>
        <p:grpSpPr>
          <a:xfrm>
            <a:off x="609600" y="2590800"/>
            <a:ext cx="8077200" cy="3581400"/>
            <a:chOff x="227012" y="1795462"/>
            <a:chExt cx="8873422" cy="4258624"/>
          </a:xfrm>
        </p:grpSpPr>
        <p:sp>
          <p:nvSpPr>
            <p:cNvPr id="65" name="Rectangle 3"/>
            <p:cNvSpPr>
              <a:spLocks noChangeArrowheads="1"/>
            </p:cNvSpPr>
            <p:nvPr/>
          </p:nvSpPr>
          <p:spPr bwMode="auto">
            <a:xfrm>
              <a:off x="5332411" y="2985858"/>
              <a:ext cx="3466847" cy="1781404"/>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66" name="Rounded Rectangle 65"/>
            <p:cNvSpPr/>
            <p:nvPr/>
          </p:nvSpPr>
          <p:spPr bwMode="auto">
            <a:xfrm>
              <a:off x="5688835" y="3212805"/>
              <a:ext cx="2845565" cy="785762"/>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none" rIns="0" bIns="0" anchor="b"/>
            <a:lstStyle/>
            <a:p>
              <a:pPr algn="r" eaLnBrk="0" hangingPunct="0">
                <a:defRPr/>
              </a:pPr>
              <a:r>
                <a:rPr lang="en-US" sz="1600" dirty="0">
                  <a:solidFill>
                    <a:schemeClr val="tx1"/>
                  </a:solidFill>
                  <a:cs typeface="Arial" charset="0"/>
                </a:rPr>
                <a:t>VMM</a:t>
              </a:r>
            </a:p>
          </p:txBody>
        </p:sp>
        <p:sp>
          <p:nvSpPr>
            <p:cNvPr id="67" name="Rectangle 8"/>
            <p:cNvSpPr>
              <a:spLocks noChangeArrowheads="1"/>
            </p:cNvSpPr>
            <p:nvPr/>
          </p:nvSpPr>
          <p:spPr bwMode="auto">
            <a:xfrm>
              <a:off x="5029200" y="1795462"/>
              <a:ext cx="1981200" cy="914400"/>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68" name="Rectangle 67"/>
            <p:cNvSpPr/>
            <p:nvPr/>
          </p:nvSpPr>
          <p:spPr bwMode="auto">
            <a:xfrm>
              <a:off x="5181600" y="24050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Driver</a:t>
              </a:r>
              <a:endParaRPr lang="en-US" sz="1200" dirty="0">
                <a:solidFill>
                  <a:schemeClr val="tx1"/>
                </a:solidFill>
                <a:cs typeface="Arial" charset="0"/>
              </a:endParaRPr>
            </a:p>
          </p:txBody>
        </p:sp>
        <p:sp>
          <p:nvSpPr>
            <p:cNvPr id="69" name="Rectangle 68"/>
            <p:cNvSpPr/>
            <p:nvPr/>
          </p:nvSpPr>
          <p:spPr bwMode="auto">
            <a:xfrm>
              <a:off x="5943600" y="5036844"/>
              <a:ext cx="2336776" cy="492418"/>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r" eaLnBrk="0" hangingPunct="0">
                <a:defRPr/>
              </a:pPr>
              <a:r>
                <a:rPr lang="en-US" sz="1200" dirty="0" smtClean="0">
                  <a:solidFill>
                    <a:schemeClr val="tx1"/>
                  </a:solidFill>
                  <a:cs typeface="Arial" charset="0"/>
                </a:rPr>
                <a:t> </a:t>
              </a:r>
              <a:r>
                <a:rPr lang="en-US" sz="1200" dirty="0" err="1" smtClean="0">
                  <a:solidFill>
                    <a:schemeClr val="tx1"/>
                  </a:solidFill>
                  <a:cs typeface="Arial" charset="0"/>
                </a:rPr>
                <a:t>VVirtualization</a:t>
              </a:r>
              <a:r>
                <a:rPr lang="en-US" sz="1200" dirty="0" smtClean="0">
                  <a:solidFill>
                    <a:schemeClr val="tx1"/>
                  </a:solidFill>
                  <a:cs typeface="Arial" charset="0"/>
                </a:rPr>
                <a:t> enabled</a:t>
              </a:r>
            </a:p>
            <a:p>
              <a:pPr algn="r" eaLnBrk="0" hangingPunct="0">
                <a:defRPr/>
              </a:pPr>
              <a:r>
                <a:rPr lang="en-US" sz="1200" dirty="0" smtClean="0">
                  <a:solidFill>
                    <a:schemeClr val="tx1"/>
                  </a:solidFill>
                  <a:cs typeface="Arial" charset="0"/>
                </a:rPr>
                <a:t>Wireless NIC</a:t>
              </a:r>
              <a:endParaRPr lang="en-US" sz="1200" dirty="0">
                <a:solidFill>
                  <a:schemeClr val="tx1"/>
                </a:solidFill>
                <a:cs typeface="Arial" charset="0"/>
              </a:endParaRPr>
            </a:p>
          </p:txBody>
        </p:sp>
        <p:sp>
          <p:nvSpPr>
            <p:cNvPr id="70" name="Rectangle 69"/>
            <p:cNvSpPr/>
            <p:nvPr/>
          </p:nvSpPr>
          <p:spPr bwMode="auto">
            <a:xfrm>
              <a:off x="5867400" y="4127205"/>
              <a:ext cx="2428614" cy="388153"/>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Virtualization Augmented </a:t>
              </a:r>
            </a:p>
            <a:p>
              <a:pPr algn="ctr" eaLnBrk="0" hangingPunct="0">
                <a:defRPr/>
              </a:pPr>
              <a:r>
                <a:rPr lang="en-US" sz="1200" dirty="0" smtClean="0">
                  <a:solidFill>
                    <a:schemeClr val="tx1"/>
                  </a:solidFill>
                  <a:cs typeface="Arial" charset="0"/>
                </a:rPr>
                <a:t>Wireless Driver</a:t>
              </a:r>
              <a:endParaRPr lang="en-US" sz="1200" dirty="0">
                <a:solidFill>
                  <a:schemeClr val="tx1"/>
                </a:solidFill>
                <a:cs typeface="Arial" charset="0"/>
              </a:endParaRPr>
            </a:p>
          </p:txBody>
        </p:sp>
        <p:sp>
          <p:nvSpPr>
            <p:cNvPr id="71" name="Rectangle 28" descr="mimo"/>
            <p:cNvSpPr>
              <a:spLocks noChangeArrowheads="1"/>
            </p:cNvSpPr>
            <p:nvPr/>
          </p:nvSpPr>
          <p:spPr bwMode="auto">
            <a:xfrm rot="16200000">
              <a:off x="5998227" y="5119970"/>
              <a:ext cx="432543" cy="336725"/>
            </a:xfrm>
            <a:prstGeom prst="rect">
              <a:avLst/>
            </a:prstGeom>
            <a:blipFill dpi="0" rotWithShape="1">
              <a:blip r:embed="rId3" cstate="print"/>
              <a:srcRect/>
              <a:stretch>
                <a:fillRect/>
              </a:stretch>
            </a:blipFill>
            <a:ln w="9525">
              <a:miter lim="800000"/>
              <a:headEnd/>
              <a:tailEnd/>
            </a:ln>
            <a:scene3d>
              <a:camera prst="legacyObliqueBottomRight"/>
              <a:lightRig rig="legacyFlat3" dir="b"/>
            </a:scene3d>
            <a:sp3d extrusionH="100000" prstMaterial="legacyMatte">
              <a:bevelT w="13500" h="13500" prst="angle"/>
              <a:bevelB w="13500" h="13500" prst="angle"/>
              <a:extrusionClr>
                <a:srgbClr val="5F5F5F"/>
              </a:extrusionClr>
            </a:sp3d>
          </p:spPr>
          <p:txBody>
            <a:bodyPr rot="10800000" wrap="none" anchor="ctr">
              <a:flatTx/>
            </a:bodyPr>
            <a:lstStyle/>
            <a:p>
              <a:pPr>
                <a:lnSpc>
                  <a:spcPct val="75000"/>
                </a:lnSpc>
                <a:spcBef>
                  <a:spcPct val="50000"/>
                </a:spcBef>
              </a:pPr>
              <a:endParaRPr lang="en-US" sz="2000"/>
            </a:p>
          </p:txBody>
        </p:sp>
        <p:sp>
          <p:nvSpPr>
            <p:cNvPr id="72" name="Right Arrow 71"/>
            <p:cNvSpPr/>
            <p:nvPr/>
          </p:nvSpPr>
          <p:spPr bwMode="auto">
            <a:xfrm>
              <a:off x="4267200" y="3352800"/>
              <a:ext cx="762000" cy="533400"/>
            </a:xfrm>
            <a:prstGeom prst="rightArrow">
              <a:avLst/>
            </a:prstGeom>
            <a:solidFill>
              <a:schemeClr val="accent1"/>
            </a:solidFill>
            <a:ln w="508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Verdana" pitchFamily="34" charset="0"/>
                <a:cs typeface="Arial" charset="0"/>
              </a:endParaRPr>
            </a:p>
          </p:txBody>
        </p:sp>
        <p:sp>
          <p:nvSpPr>
            <p:cNvPr id="73" name="Oval 72"/>
            <p:cNvSpPr/>
            <p:nvPr/>
          </p:nvSpPr>
          <p:spPr bwMode="auto">
            <a:xfrm>
              <a:off x="6248400" y="3441405"/>
              <a:ext cx="1694118" cy="381000"/>
            </a:xfrm>
            <a:prstGeom prst="ellips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Multiplexing</a:t>
              </a:r>
              <a:endParaRPr lang="en-US" sz="1200" dirty="0">
                <a:solidFill>
                  <a:schemeClr val="tx1"/>
                </a:solidFill>
                <a:cs typeface="Arial" charset="0"/>
              </a:endParaRPr>
            </a:p>
          </p:txBody>
        </p:sp>
        <p:cxnSp>
          <p:nvCxnSpPr>
            <p:cNvPr id="74" name="Straight Arrow Connector 73"/>
            <p:cNvCxnSpPr>
              <a:stCxn id="73" idx="4"/>
              <a:endCxn id="70" idx="0"/>
            </p:cNvCxnSpPr>
            <p:nvPr/>
          </p:nvCxnSpPr>
          <p:spPr bwMode="auto">
            <a:xfrm rot="5400000">
              <a:off x="6936183" y="3967929"/>
              <a:ext cx="304800" cy="13752"/>
            </a:xfrm>
            <a:prstGeom prst="straightConnector1">
              <a:avLst/>
            </a:prstGeom>
            <a:solidFill>
              <a:schemeClr val="accent1"/>
            </a:solidFill>
            <a:ln w="34925" cap="flat" cmpd="sng" algn="ctr">
              <a:solidFill>
                <a:srgbClr val="C00000"/>
              </a:solidFill>
              <a:prstDash val="solid"/>
              <a:round/>
              <a:headEnd type="triangle" w="med" len="med"/>
              <a:tailEnd type="triangle"/>
            </a:ln>
            <a:effectLst/>
          </p:spPr>
        </p:cxnSp>
        <p:cxnSp>
          <p:nvCxnSpPr>
            <p:cNvPr id="75" name="Straight Arrow Connector 74"/>
            <p:cNvCxnSpPr>
              <a:stCxn id="70" idx="2"/>
            </p:cNvCxnSpPr>
            <p:nvPr/>
          </p:nvCxnSpPr>
          <p:spPr bwMode="auto">
            <a:xfrm rot="16200000" flipH="1">
              <a:off x="6815369" y="4781696"/>
              <a:ext cx="555348" cy="22672"/>
            </a:xfrm>
            <a:prstGeom prst="straightConnector1">
              <a:avLst/>
            </a:prstGeom>
            <a:solidFill>
              <a:schemeClr val="accent1"/>
            </a:solidFill>
            <a:ln w="34925" cap="flat" cmpd="sng" algn="ctr">
              <a:solidFill>
                <a:srgbClr val="C00000"/>
              </a:solidFill>
              <a:prstDash val="solid"/>
              <a:round/>
              <a:headEnd type="triangle" w="med" len="med"/>
              <a:tailEnd type="triangle"/>
            </a:ln>
            <a:effectLst/>
          </p:spPr>
        </p:cxnSp>
        <p:sp>
          <p:nvSpPr>
            <p:cNvPr id="76" name="Rectangle 75"/>
            <p:cNvSpPr/>
            <p:nvPr/>
          </p:nvSpPr>
          <p:spPr bwMode="auto">
            <a:xfrm>
              <a:off x="5181600" y="21002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Profile</a:t>
              </a:r>
              <a:endParaRPr lang="en-US" sz="1200" dirty="0">
                <a:solidFill>
                  <a:schemeClr val="tx1"/>
                </a:solidFill>
                <a:cs typeface="Arial" charset="0"/>
              </a:endParaRPr>
            </a:p>
          </p:txBody>
        </p:sp>
        <p:sp>
          <p:nvSpPr>
            <p:cNvPr id="77" name="Rectangle 76"/>
            <p:cNvSpPr/>
            <p:nvPr/>
          </p:nvSpPr>
          <p:spPr>
            <a:xfrm>
              <a:off x="6063366" y="1795462"/>
              <a:ext cx="915635" cy="276999"/>
            </a:xfrm>
            <a:prstGeom prst="rect">
              <a:avLst/>
            </a:prstGeom>
          </p:spPr>
          <p:txBody>
            <a:bodyPr wrap="none">
              <a:spAutoFit/>
            </a:bodyPr>
            <a:lstStyle/>
            <a:p>
              <a:pPr algn="r" eaLnBrk="0" hangingPunct="0"/>
              <a:r>
                <a:rPr lang="en-US" sz="1200" dirty="0" smtClean="0"/>
                <a:t>Guest OS</a:t>
              </a:r>
              <a:endParaRPr lang="en-US" sz="1200" dirty="0"/>
            </a:p>
          </p:txBody>
        </p:sp>
        <p:sp>
          <p:nvSpPr>
            <p:cNvPr id="78" name="Rectangle 8"/>
            <p:cNvSpPr>
              <a:spLocks noChangeArrowheads="1"/>
            </p:cNvSpPr>
            <p:nvPr/>
          </p:nvSpPr>
          <p:spPr bwMode="auto">
            <a:xfrm>
              <a:off x="7119234" y="1795462"/>
              <a:ext cx="1981200" cy="914400"/>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79" name="Rectangle 78"/>
            <p:cNvSpPr/>
            <p:nvPr/>
          </p:nvSpPr>
          <p:spPr bwMode="auto">
            <a:xfrm>
              <a:off x="7271634" y="24050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Driver</a:t>
              </a:r>
              <a:endParaRPr lang="en-US" sz="1200" dirty="0">
                <a:solidFill>
                  <a:schemeClr val="tx1"/>
                </a:solidFill>
                <a:cs typeface="Arial" charset="0"/>
              </a:endParaRPr>
            </a:p>
          </p:txBody>
        </p:sp>
        <p:sp>
          <p:nvSpPr>
            <p:cNvPr id="80" name="Rectangle 79"/>
            <p:cNvSpPr/>
            <p:nvPr/>
          </p:nvSpPr>
          <p:spPr bwMode="auto">
            <a:xfrm>
              <a:off x="7271634" y="21002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Profile</a:t>
              </a:r>
              <a:endParaRPr lang="en-US" sz="1200" dirty="0">
                <a:solidFill>
                  <a:schemeClr val="tx1"/>
                </a:solidFill>
                <a:cs typeface="Arial" charset="0"/>
              </a:endParaRPr>
            </a:p>
          </p:txBody>
        </p:sp>
        <p:sp>
          <p:nvSpPr>
            <p:cNvPr id="81" name="Rectangle 80"/>
            <p:cNvSpPr/>
            <p:nvPr/>
          </p:nvSpPr>
          <p:spPr>
            <a:xfrm>
              <a:off x="8153400" y="1795462"/>
              <a:ext cx="915635" cy="276999"/>
            </a:xfrm>
            <a:prstGeom prst="rect">
              <a:avLst/>
            </a:prstGeom>
          </p:spPr>
          <p:txBody>
            <a:bodyPr wrap="none">
              <a:spAutoFit/>
            </a:bodyPr>
            <a:lstStyle/>
            <a:p>
              <a:pPr algn="r" eaLnBrk="0" hangingPunct="0"/>
              <a:r>
                <a:rPr lang="en-US" sz="1200" dirty="0" smtClean="0"/>
                <a:t>Guest OS</a:t>
              </a:r>
              <a:endParaRPr lang="en-US" sz="1200" dirty="0"/>
            </a:p>
          </p:txBody>
        </p:sp>
        <p:cxnSp>
          <p:nvCxnSpPr>
            <p:cNvPr id="82" name="Straight Connector 81"/>
            <p:cNvCxnSpPr>
              <a:stCxn id="67" idx="2"/>
            </p:cNvCxnSpPr>
            <p:nvPr/>
          </p:nvCxnSpPr>
          <p:spPr bwMode="auto">
            <a:xfrm rot="5400000">
              <a:off x="5753100" y="2976562"/>
              <a:ext cx="533400" cy="0"/>
            </a:xfrm>
            <a:prstGeom prst="line">
              <a:avLst/>
            </a:prstGeom>
            <a:solidFill>
              <a:schemeClr val="accent1"/>
            </a:solidFill>
            <a:ln w="34925" cap="flat" cmpd="sng" algn="ctr">
              <a:solidFill>
                <a:srgbClr val="C00000"/>
              </a:solidFill>
              <a:prstDash val="solid"/>
              <a:round/>
              <a:headEnd type="triangle" w="med" len="med"/>
              <a:tailEnd type="none" w="med" len="med"/>
            </a:ln>
            <a:effectLst/>
          </p:spPr>
        </p:cxnSp>
        <p:cxnSp>
          <p:nvCxnSpPr>
            <p:cNvPr id="83" name="Straight Connector 82"/>
            <p:cNvCxnSpPr>
              <a:stCxn id="79" idx="2"/>
            </p:cNvCxnSpPr>
            <p:nvPr/>
          </p:nvCxnSpPr>
          <p:spPr bwMode="auto">
            <a:xfrm rot="5400000">
              <a:off x="7791360" y="2938659"/>
              <a:ext cx="590445" cy="18764"/>
            </a:xfrm>
            <a:prstGeom prst="line">
              <a:avLst/>
            </a:prstGeom>
            <a:solidFill>
              <a:schemeClr val="accent1"/>
            </a:solidFill>
            <a:ln w="34925" cap="flat" cmpd="sng" algn="ctr">
              <a:solidFill>
                <a:srgbClr val="C00000"/>
              </a:solidFill>
              <a:prstDash val="solid"/>
              <a:round/>
              <a:headEnd type="triangle" w="med" len="med"/>
              <a:tailEnd type="none" w="med" len="med"/>
            </a:ln>
            <a:effectLst/>
          </p:spPr>
        </p:cxnSp>
        <p:cxnSp>
          <p:nvCxnSpPr>
            <p:cNvPr id="84" name="Elbow Connector 83"/>
            <p:cNvCxnSpPr/>
            <p:nvPr/>
          </p:nvCxnSpPr>
          <p:spPr bwMode="auto">
            <a:xfrm>
              <a:off x="6019800" y="3241674"/>
              <a:ext cx="2057400" cy="1588"/>
            </a:xfrm>
            <a:prstGeom prst="bentConnector3">
              <a:avLst>
                <a:gd name="adj1" fmla="val 50000"/>
              </a:avLst>
            </a:prstGeom>
            <a:solidFill>
              <a:schemeClr val="accent1"/>
            </a:solidFill>
            <a:ln w="34925" cap="flat" cmpd="sng" algn="ctr">
              <a:solidFill>
                <a:srgbClr val="C00000"/>
              </a:solidFill>
              <a:prstDash val="solid"/>
              <a:round/>
              <a:headEnd type="none" w="med" len="med"/>
              <a:tailEnd type="none" w="med" len="med"/>
            </a:ln>
            <a:effectLst/>
          </p:spPr>
        </p:cxnSp>
        <p:cxnSp>
          <p:nvCxnSpPr>
            <p:cNvPr id="85" name="Straight Arrow Connector 84"/>
            <p:cNvCxnSpPr>
              <a:endCxn id="73" idx="0"/>
            </p:cNvCxnSpPr>
            <p:nvPr/>
          </p:nvCxnSpPr>
          <p:spPr bwMode="auto">
            <a:xfrm rot="5400000">
              <a:off x="6987581" y="3317367"/>
              <a:ext cx="231916" cy="16160"/>
            </a:xfrm>
            <a:prstGeom prst="straightConnector1">
              <a:avLst/>
            </a:prstGeom>
            <a:solidFill>
              <a:schemeClr val="accent1"/>
            </a:solidFill>
            <a:ln w="34925" cap="flat" cmpd="sng" algn="ctr">
              <a:solidFill>
                <a:srgbClr val="C00000"/>
              </a:solidFill>
              <a:prstDash val="solid"/>
              <a:round/>
              <a:headEnd type="none" w="med" len="med"/>
              <a:tailEnd type="triangle"/>
            </a:ln>
            <a:effectLst/>
          </p:spPr>
        </p:cxnSp>
        <p:sp>
          <p:nvSpPr>
            <p:cNvPr id="86" name="Rectangle 85"/>
            <p:cNvSpPr/>
            <p:nvPr/>
          </p:nvSpPr>
          <p:spPr>
            <a:xfrm>
              <a:off x="8022951" y="2984205"/>
              <a:ext cx="816249" cy="276999"/>
            </a:xfrm>
            <a:prstGeom prst="rect">
              <a:avLst/>
            </a:prstGeom>
          </p:spPr>
          <p:txBody>
            <a:bodyPr wrap="none">
              <a:spAutoFit/>
            </a:bodyPr>
            <a:lstStyle/>
            <a:p>
              <a:pPr algn="r" eaLnBrk="0" hangingPunct="0"/>
              <a:r>
                <a:rPr lang="en-US" sz="1200" dirty="0" smtClean="0"/>
                <a:t>Host OS</a:t>
              </a:r>
              <a:endParaRPr lang="en-US" sz="1200" dirty="0"/>
            </a:p>
          </p:txBody>
        </p:sp>
        <p:sp>
          <p:nvSpPr>
            <p:cNvPr id="87" name="Rectangle 3"/>
            <p:cNvSpPr>
              <a:spLocks noChangeArrowheads="1"/>
            </p:cNvSpPr>
            <p:nvPr/>
          </p:nvSpPr>
          <p:spPr bwMode="auto">
            <a:xfrm>
              <a:off x="530223" y="2985858"/>
              <a:ext cx="3466847" cy="1781404"/>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88" name="Rounded Rectangle 87"/>
            <p:cNvSpPr/>
            <p:nvPr/>
          </p:nvSpPr>
          <p:spPr bwMode="auto">
            <a:xfrm>
              <a:off x="886647" y="3212805"/>
              <a:ext cx="2845565" cy="785762"/>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none" rIns="0" bIns="0" anchor="b"/>
            <a:lstStyle/>
            <a:p>
              <a:pPr algn="r" eaLnBrk="0" hangingPunct="0">
                <a:defRPr/>
              </a:pPr>
              <a:r>
                <a:rPr lang="en-US" sz="1600" dirty="0">
                  <a:solidFill>
                    <a:schemeClr val="tx1"/>
                  </a:solidFill>
                  <a:cs typeface="Arial" charset="0"/>
                </a:rPr>
                <a:t>VMM</a:t>
              </a:r>
            </a:p>
          </p:txBody>
        </p:sp>
        <p:sp>
          <p:nvSpPr>
            <p:cNvPr id="89" name="Rectangle 8"/>
            <p:cNvSpPr>
              <a:spLocks noChangeArrowheads="1"/>
            </p:cNvSpPr>
            <p:nvPr/>
          </p:nvSpPr>
          <p:spPr bwMode="auto">
            <a:xfrm>
              <a:off x="227012" y="1795462"/>
              <a:ext cx="1981200" cy="914400"/>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90" name="Rectangle 89"/>
            <p:cNvSpPr/>
            <p:nvPr/>
          </p:nvSpPr>
          <p:spPr bwMode="auto">
            <a:xfrm>
              <a:off x="379412" y="24050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Ethernet Driver</a:t>
              </a:r>
              <a:endParaRPr lang="en-US" sz="1200" dirty="0">
                <a:solidFill>
                  <a:schemeClr val="tx1"/>
                </a:solidFill>
                <a:cs typeface="Arial" charset="0"/>
              </a:endParaRPr>
            </a:p>
          </p:txBody>
        </p:sp>
        <p:sp>
          <p:nvSpPr>
            <p:cNvPr id="91" name="Rectangle 90"/>
            <p:cNvSpPr/>
            <p:nvPr/>
          </p:nvSpPr>
          <p:spPr bwMode="auto">
            <a:xfrm>
              <a:off x="1141412" y="5036844"/>
              <a:ext cx="2336776" cy="492418"/>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r" eaLnBrk="0" hangingPunct="0">
                <a:defRPr/>
              </a:pPr>
              <a:r>
                <a:rPr lang="en-US" sz="1200" dirty="0" smtClean="0">
                  <a:solidFill>
                    <a:schemeClr val="tx1"/>
                  </a:solidFill>
                  <a:cs typeface="Arial" charset="0"/>
                </a:rPr>
                <a:t>Wireless NIC</a:t>
              </a:r>
              <a:endParaRPr lang="en-US" sz="1200" dirty="0">
                <a:solidFill>
                  <a:schemeClr val="tx1"/>
                </a:solidFill>
                <a:cs typeface="Arial" charset="0"/>
              </a:endParaRPr>
            </a:p>
          </p:txBody>
        </p:sp>
        <p:sp>
          <p:nvSpPr>
            <p:cNvPr id="92" name="Rectangle 91"/>
            <p:cNvSpPr/>
            <p:nvPr/>
          </p:nvSpPr>
          <p:spPr bwMode="auto">
            <a:xfrm>
              <a:off x="1065212" y="4127205"/>
              <a:ext cx="2428614" cy="388153"/>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Device Driver</a:t>
              </a:r>
              <a:endParaRPr lang="en-US" sz="1200" dirty="0">
                <a:solidFill>
                  <a:schemeClr val="tx1"/>
                </a:solidFill>
                <a:cs typeface="Arial" charset="0"/>
              </a:endParaRPr>
            </a:p>
          </p:txBody>
        </p:sp>
        <p:sp>
          <p:nvSpPr>
            <p:cNvPr id="93" name="Rectangle 28" descr="mimo"/>
            <p:cNvSpPr>
              <a:spLocks noChangeArrowheads="1"/>
            </p:cNvSpPr>
            <p:nvPr/>
          </p:nvSpPr>
          <p:spPr bwMode="auto">
            <a:xfrm rot="16200000">
              <a:off x="1196039" y="5119970"/>
              <a:ext cx="432543" cy="336725"/>
            </a:xfrm>
            <a:prstGeom prst="rect">
              <a:avLst/>
            </a:prstGeom>
            <a:blipFill dpi="0" rotWithShape="1">
              <a:blip r:embed="rId3" cstate="print"/>
              <a:srcRect/>
              <a:stretch>
                <a:fillRect/>
              </a:stretch>
            </a:blipFill>
            <a:ln w="9525">
              <a:miter lim="800000"/>
              <a:headEnd/>
              <a:tailEnd/>
            </a:ln>
            <a:scene3d>
              <a:camera prst="legacyObliqueBottomRight"/>
              <a:lightRig rig="legacyFlat3" dir="b"/>
            </a:scene3d>
            <a:sp3d extrusionH="100000" prstMaterial="legacyMatte">
              <a:bevelT w="13500" h="13500" prst="angle"/>
              <a:bevelB w="13500" h="13500" prst="angle"/>
              <a:extrusionClr>
                <a:srgbClr val="5F5F5F"/>
              </a:extrusionClr>
            </a:sp3d>
          </p:spPr>
          <p:txBody>
            <a:bodyPr rot="10800000" wrap="none" anchor="ctr">
              <a:flatTx/>
            </a:bodyPr>
            <a:lstStyle/>
            <a:p>
              <a:pPr>
                <a:lnSpc>
                  <a:spcPct val="75000"/>
                </a:lnSpc>
                <a:spcBef>
                  <a:spcPct val="50000"/>
                </a:spcBef>
              </a:pPr>
              <a:endParaRPr lang="en-US" sz="2000"/>
            </a:p>
          </p:txBody>
        </p:sp>
        <p:sp>
          <p:nvSpPr>
            <p:cNvPr id="94" name="Oval 93"/>
            <p:cNvSpPr/>
            <p:nvPr/>
          </p:nvSpPr>
          <p:spPr bwMode="auto">
            <a:xfrm>
              <a:off x="1446212" y="3441405"/>
              <a:ext cx="1694118" cy="381000"/>
            </a:xfrm>
            <a:prstGeom prst="ellips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algn="ctr" eaLnBrk="0" hangingPunct="0">
                <a:defRPr/>
              </a:pPr>
              <a:r>
                <a:rPr lang="en-US" sz="1200" dirty="0" smtClean="0">
                  <a:solidFill>
                    <a:schemeClr val="tx1"/>
                  </a:solidFill>
                  <a:cs typeface="Arial" charset="0"/>
                </a:rPr>
                <a:t>Ethernet Emulation</a:t>
              </a:r>
              <a:endParaRPr lang="en-US" sz="1200" dirty="0">
                <a:solidFill>
                  <a:schemeClr val="tx1"/>
                </a:solidFill>
                <a:cs typeface="Arial" charset="0"/>
              </a:endParaRPr>
            </a:p>
          </p:txBody>
        </p:sp>
        <p:cxnSp>
          <p:nvCxnSpPr>
            <p:cNvPr id="95" name="Straight Arrow Connector 94"/>
            <p:cNvCxnSpPr>
              <a:stCxn id="94" idx="4"/>
              <a:endCxn id="92" idx="0"/>
            </p:cNvCxnSpPr>
            <p:nvPr/>
          </p:nvCxnSpPr>
          <p:spPr bwMode="auto">
            <a:xfrm rot="5400000">
              <a:off x="2133995" y="3967929"/>
              <a:ext cx="304800" cy="13752"/>
            </a:xfrm>
            <a:prstGeom prst="straightConnector1">
              <a:avLst/>
            </a:prstGeom>
            <a:solidFill>
              <a:schemeClr val="accent1"/>
            </a:solidFill>
            <a:ln w="34925" cap="flat" cmpd="sng" algn="ctr">
              <a:solidFill>
                <a:srgbClr val="C00000"/>
              </a:solidFill>
              <a:prstDash val="solid"/>
              <a:round/>
              <a:headEnd type="triangle" w="med" len="med"/>
              <a:tailEnd type="triangle"/>
            </a:ln>
            <a:effectLst/>
          </p:spPr>
        </p:cxnSp>
        <p:cxnSp>
          <p:nvCxnSpPr>
            <p:cNvPr id="96" name="Straight Arrow Connector 95"/>
            <p:cNvCxnSpPr>
              <a:stCxn id="92" idx="2"/>
            </p:cNvCxnSpPr>
            <p:nvPr/>
          </p:nvCxnSpPr>
          <p:spPr bwMode="auto">
            <a:xfrm rot="16200000" flipH="1">
              <a:off x="2013181" y="4781696"/>
              <a:ext cx="555348" cy="22672"/>
            </a:xfrm>
            <a:prstGeom prst="straightConnector1">
              <a:avLst/>
            </a:prstGeom>
            <a:solidFill>
              <a:schemeClr val="accent1"/>
            </a:solidFill>
            <a:ln w="34925" cap="flat" cmpd="sng" algn="ctr">
              <a:solidFill>
                <a:srgbClr val="C00000"/>
              </a:solidFill>
              <a:prstDash val="solid"/>
              <a:round/>
              <a:headEnd type="triangle" w="med" len="med"/>
              <a:tailEnd type="triangle"/>
            </a:ln>
            <a:effectLst/>
          </p:spPr>
        </p:cxnSp>
        <p:sp>
          <p:nvSpPr>
            <p:cNvPr id="97" name="Rectangle 96"/>
            <p:cNvSpPr/>
            <p:nvPr/>
          </p:nvSpPr>
          <p:spPr bwMode="auto">
            <a:xfrm>
              <a:off x="379412" y="21002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Profile</a:t>
              </a:r>
              <a:endParaRPr lang="en-US" sz="1200" dirty="0">
                <a:solidFill>
                  <a:schemeClr val="tx1"/>
                </a:solidFill>
                <a:cs typeface="Arial" charset="0"/>
              </a:endParaRPr>
            </a:p>
          </p:txBody>
        </p:sp>
        <p:sp>
          <p:nvSpPr>
            <p:cNvPr id="98" name="Rectangle 97"/>
            <p:cNvSpPr/>
            <p:nvPr/>
          </p:nvSpPr>
          <p:spPr>
            <a:xfrm>
              <a:off x="1261178" y="1795462"/>
              <a:ext cx="915635" cy="276999"/>
            </a:xfrm>
            <a:prstGeom prst="rect">
              <a:avLst/>
            </a:prstGeom>
          </p:spPr>
          <p:txBody>
            <a:bodyPr wrap="none">
              <a:spAutoFit/>
            </a:bodyPr>
            <a:lstStyle/>
            <a:p>
              <a:pPr algn="r" eaLnBrk="0" hangingPunct="0"/>
              <a:r>
                <a:rPr lang="en-US" sz="1200" dirty="0" smtClean="0"/>
                <a:t>Guest OS</a:t>
              </a:r>
              <a:endParaRPr lang="en-US" sz="1200" dirty="0"/>
            </a:p>
          </p:txBody>
        </p:sp>
        <p:sp>
          <p:nvSpPr>
            <p:cNvPr id="99" name="Rectangle 8"/>
            <p:cNvSpPr>
              <a:spLocks noChangeArrowheads="1"/>
            </p:cNvSpPr>
            <p:nvPr/>
          </p:nvSpPr>
          <p:spPr bwMode="auto">
            <a:xfrm>
              <a:off x="2317046" y="1795462"/>
              <a:ext cx="1981200" cy="914400"/>
            </a:xfrm>
            <a:prstGeom prst="rect">
              <a:avLst/>
            </a:prstGeom>
            <a:solidFill>
              <a:schemeClr val="accent1"/>
            </a:solidFill>
            <a:ln w="50800" algn="ctr">
              <a:solidFill>
                <a:schemeClr val="tx1"/>
              </a:solidFill>
              <a:round/>
              <a:headEnd/>
              <a:tailEnd/>
            </a:ln>
          </p:spPr>
          <p:txBody>
            <a:bodyPr wrap="none" anchor="b"/>
            <a:lstStyle/>
            <a:p>
              <a:pPr algn="r" eaLnBrk="0" hangingPunct="0"/>
              <a:endParaRPr lang="en-US" sz="1200" dirty="0"/>
            </a:p>
          </p:txBody>
        </p:sp>
        <p:sp>
          <p:nvSpPr>
            <p:cNvPr id="100" name="Rectangle 99"/>
            <p:cNvSpPr/>
            <p:nvPr/>
          </p:nvSpPr>
          <p:spPr bwMode="auto">
            <a:xfrm>
              <a:off x="2469446" y="24050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Ethernet Driver</a:t>
              </a:r>
              <a:endParaRPr lang="en-US" sz="1200" dirty="0">
                <a:solidFill>
                  <a:schemeClr val="tx1"/>
                </a:solidFill>
                <a:cs typeface="Arial" charset="0"/>
              </a:endParaRPr>
            </a:p>
          </p:txBody>
        </p:sp>
        <p:sp>
          <p:nvSpPr>
            <p:cNvPr id="101" name="Rectangle 100"/>
            <p:cNvSpPr/>
            <p:nvPr/>
          </p:nvSpPr>
          <p:spPr bwMode="auto">
            <a:xfrm>
              <a:off x="2469446" y="2100262"/>
              <a:ext cx="1648660" cy="247757"/>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nchor="ctr"/>
            <a:lstStyle/>
            <a:p>
              <a:pPr algn="ctr" eaLnBrk="0" hangingPunct="0">
                <a:defRPr/>
              </a:pPr>
              <a:r>
                <a:rPr lang="en-US" sz="1200" dirty="0" smtClean="0">
                  <a:solidFill>
                    <a:schemeClr val="tx1"/>
                  </a:solidFill>
                  <a:cs typeface="Arial" charset="0"/>
                </a:rPr>
                <a:t>Wireless Profile</a:t>
              </a:r>
              <a:endParaRPr lang="en-US" sz="1200" dirty="0">
                <a:solidFill>
                  <a:schemeClr val="tx1"/>
                </a:solidFill>
                <a:cs typeface="Arial" charset="0"/>
              </a:endParaRPr>
            </a:p>
          </p:txBody>
        </p:sp>
        <p:sp>
          <p:nvSpPr>
            <p:cNvPr id="102" name="Rectangle 101"/>
            <p:cNvSpPr/>
            <p:nvPr/>
          </p:nvSpPr>
          <p:spPr>
            <a:xfrm>
              <a:off x="3351212" y="1795462"/>
              <a:ext cx="915635" cy="276999"/>
            </a:xfrm>
            <a:prstGeom prst="rect">
              <a:avLst/>
            </a:prstGeom>
          </p:spPr>
          <p:txBody>
            <a:bodyPr wrap="none">
              <a:spAutoFit/>
            </a:bodyPr>
            <a:lstStyle/>
            <a:p>
              <a:pPr algn="r" eaLnBrk="0" hangingPunct="0"/>
              <a:r>
                <a:rPr lang="en-US" sz="1200" dirty="0" smtClean="0"/>
                <a:t>Guest OS</a:t>
              </a:r>
              <a:endParaRPr lang="en-US" sz="1200" dirty="0"/>
            </a:p>
          </p:txBody>
        </p:sp>
        <p:cxnSp>
          <p:nvCxnSpPr>
            <p:cNvPr id="103" name="Straight Connector 102"/>
            <p:cNvCxnSpPr>
              <a:stCxn id="89" idx="2"/>
            </p:cNvCxnSpPr>
            <p:nvPr/>
          </p:nvCxnSpPr>
          <p:spPr bwMode="auto">
            <a:xfrm rot="5400000">
              <a:off x="950912" y="2976562"/>
              <a:ext cx="533400" cy="0"/>
            </a:xfrm>
            <a:prstGeom prst="line">
              <a:avLst/>
            </a:prstGeom>
            <a:solidFill>
              <a:schemeClr val="accent1"/>
            </a:solidFill>
            <a:ln w="34925" cap="flat" cmpd="sng" algn="ctr">
              <a:solidFill>
                <a:srgbClr val="C00000"/>
              </a:solidFill>
              <a:prstDash val="solid"/>
              <a:round/>
              <a:headEnd type="triangle" w="med" len="med"/>
              <a:tailEnd type="none" w="med" len="med"/>
            </a:ln>
            <a:effectLst/>
          </p:spPr>
        </p:cxnSp>
        <p:cxnSp>
          <p:nvCxnSpPr>
            <p:cNvPr id="104" name="Straight Connector 103"/>
            <p:cNvCxnSpPr>
              <a:stCxn id="100" idx="2"/>
            </p:cNvCxnSpPr>
            <p:nvPr/>
          </p:nvCxnSpPr>
          <p:spPr bwMode="auto">
            <a:xfrm rot="5400000">
              <a:off x="2989172" y="2938659"/>
              <a:ext cx="590445" cy="18764"/>
            </a:xfrm>
            <a:prstGeom prst="line">
              <a:avLst/>
            </a:prstGeom>
            <a:solidFill>
              <a:schemeClr val="accent1"/>
            </a:solidFill>
            <a:ln w="34925" cap="flat" cmpd="sng" algn="ctr">
              <a:solidFill>
                <a:srgbClr val="C00000"/>
              </a:solidFill>
              <a:prstDash val="solid"/>
              <a:round/>
              <a:headEnd type="triangle" w="med" len="med"/>
              <a:tailEnd type="none" w="med" len="med"/>
            </a:ln>
            <a:effectLst/>
          </p:spPr>
        </p:cxnSp>
        <p:cxnSp>
          <p:nvCxnSpPr>
            <p:cNvPr id="105" name="Elbow Connector 104"/>
            <p:cNvCxnSpPr/>
            <p:nvPr/>
          </p:nvCxnSpPr>
          <p:spPr bwMode="auto">
            <a:xfrm>
              <a:off x="1217612" y="3241674"/>
              <a:ext cx="2057400" cy="1588"/>
            </a:xfrm>
            <a:prstGeom prst="bentConnector3">
              <a:avLst>
                <a:gd name="adj1" fmla="val 50000"/>
              </a:avLst>
            </a:prstGeom>
            <a:solidFill>
              <a:schemeClr val="accent1"/>
            </a:solidFill>
            <a:ln w="34925" cap="flat" cmpd="sng" algn="ctr">
              <a:solidFill>
                <a:srgbClr val="C00000"/>
              </a:solidFill>
              <a:prstDash val="solid"/>
              <a:round/>
              <a:headEnd type="none" w="med" len="med"/>
              <a:tailEnd type="none" w="med" len="med"/>
            </a:ln>
            <a:effectLst/>
          </p:spPr>
        </p:cxnSp>
        <p:cxnSp>
          <p:nvCxnSpPr>
            <p:cNvPr id="106" name="Straight Arrow Connector 105"/>
            <p:cNvCxnSpPr>
              <a:endCxn id="94" idx="0"/>
            </p:cNvCxnSpPr>
            <p:nvPr/>
          </p:nvCxnSpPr>
          <p:spPr bwMode="auto">
            <a:xfrm rot="5400000">
              <a:off x="2185393" y="3317367"/>
              <a:ext cx="231916" cy="16160"/>
            </a:xfrm>
            <a:prstGeom prst="straightConnector1">
              <a:avLst/>
            </a:prstGeom>
            <a:solidFill>
              <a:schemeClr val="accent1"/>
            </a:solidFill>
            <a:ln w="34925" cap="flat" cmpd="sng" algn="ctr">
              <a:solidFill>
                <a:srgbClr val="C00000"/>
              </a:solidFill>
              <a:prstDash val="solid"/>
              <a:round/>
              <a:headEnd type="none" w="med" len="med"/>
              <a:tailEnd type="triangle"/>
            </a:ln>
            <a:effectLst/>
          </p:spPr>
        </p:cxnSp>
        <p:sp>
          <p:nvSpPr>
            <p:cNvPr id="107" name="Rectangle 106"/>
            <p:cNvSpPr/>
            <p:nvPr/>
          </p:nvSpPr>
          <p:spPr>
            <a:xfrm>
              <a:off x="3220763" y="2984205"/>
              <a:ext cx="816249" cy="276999"/>
            </a:xfrm>
            <a:prstGeom prst="rect">
              <a:avLst/>
            </a:prstGeom>
          </p:spPr>
          <p:txBody>
            <a:bodyPr wrap="none">
              <a:spAutoFit/>
            </a:bodyPr>
            <a:lstStyle/>
            <a:p>
              <a:pPr algn="r" eaLnBrk="0" hangingPunct="0"/>
              <a:r>
                <a:rPr lang="en-US" sz="1200" dirty="0" smtClean="0"/>
                <a:t>Host OS</a:t>
              </a:r>
              <a:endParaRPr lang="en-US" sz="1200" dirty="0"/>
            </a:p>
          </p:txBody>
        </p:sp>
        <p:cxnSp>
          <p:nvCxnSpPr>
            <p:cNvPr id="108" name="Straight Connector 107"/>
            <p:cNvCxnSpPr/>
            <p:nvPr/>
          </p:nvCxnSpPr>
          <p:spPr bwMode="auto">
            <a:xfrm>
              <a:off x="381000" y="2100262"/>
              <a:ext cx="1600200" cy="228600"/>
            </a:xfrm>
            <a:prstGeom prst="line">
              <a:avLst/>
            </a:prstGeom>
            <a:solidFill>
              <a:schemeClr val="accent1"/>
            </a:solidFill>
            <a:ln w="50800" cap="flat" cmpd="sng" algn="ctr">
              <a:solidFill>
                <a:srgbClr val="C00000">
                  <a:alpha val="58000"/>
                </a:srgbClr>
              </a:solidFill>
              <a:prstDash val="solid"/>
              <a:round/>
              <a:headEnd type="none" w="med" len="med"/>
              <a:tailEnd type="none" w="med" len="med"/>
            </a:ln>
            <a:effectLst/>
          </p:spPr>
        </p:cxnSp>
        <p:cxnSp>
          <p:nvCxnSpPr>
            <p:cNvPr id="109" name="Straight Connector 108"/>
            <p:cNvCxnSpPr/>
            <p:nvPr/>
          </p:nvCxnSpPr>
          <p:spPr bwMode="auto">
            <a:xfrm flipV="1">
              <a:off x="381000" y="2100262"/>
              <a:ext cx="1600200" cy="228600"/>
            </a:xfrm>
            <a:prstGeom prst="line">
              <a:avLst/>
            </a:prstGeom>
            <a:solidFill>
              <a:schemeClr val="accent1"/>
            </a:solidFill>
            <a:ln w="50800" cap="flat" cmpd="sng" algn="ctr">
              <a:solidFill>
                <a:srgbClr val="C00000">
                  <a:alpha val="50000"/>
                </a:srgbClr>
              </a:solidFill>
              <a:prstDash val="solid"/>
              <a:round/>
              <a:headEnd type="none" w="med" len="med"/>
              <a:tailEnd type="none" w="med" len="med"/>
            </a:ln>
            <a:effectLst/>
          </p:spPr>
        </p:cxnSp>
        <p:cxnSp>
          <p:nvCxnSpPr>
            <p:cNvPr id="110" name="Straight Connector 109"/>
            <p:cNvCxnSpPr/>
            <p:nvPr/>
          </p:nvCxnSpPr>
          <p:spPr bwMode="auto">
            <a:xfrm>
              <a:off x="2514600" y="2100262"/>
              <a:ext cx="1600200" cy="228600"/>
            </a:xfrm>
            <a:prstGeom prst="line">
              <a:avLst/>
            </a:prstGeom>
            <a:solidFill>
              <a:schemeClr val="accent1"/>
            </a:solidFill>
            <a:ln w="50800" cap="flat" cmpd="sng" algn="ctr">
              <a:solidFill>
                <a:srgbClr val="C00000">
                  <a:alpha val="58000"/>
                </a:srgbClr>
              </a:solidFill>
              <a:prstDash val="solid"/>
              <a:round/>
              <a:headEnd type="none" w="med" len="med"/>
              <a:tailEnd type="none" w="med" len="med"/>
            </a:ln>
            <a:effectLst/>
          </p:spPr>
        </p:cxnSp>
        <p:cxnSp>
          <p:nvCxnSpPr>
            <p:cNvPr id="111" name="Straight Connector 110"/>
            <p:cNvCxnSpPr/>
            <p:nvPr/>
          </p:nvCxnSpPr>
          <p:spPr bwMode="auto">
            <a:xfrm flipV="1">
              <a:off x="2514600" y="2100262"/>
              <a:ext cx="1600200" cy="228600"/>
            </a:xfrm>
            <a:prstGeom prst="line">
              <a:avLst/>
            </a:prstGeom>
            <a:solidFill>
              <a:schemeClr val="accent1"/>
            </a:solidFill>
            <a:ln w="50800" cap="flat" cmpd="sng" algn="ctr">
              <a:solidFill>
                <a:srgbClr val="C00000">
                  <a:alpha val="50000"/>
                </a:srgbClr>
              </a:solidFill>
              <a:prstDash val="solid"/>
              <a:round/>
              <a:headEnd type="none" w="med" len="med"/>
              <a:tailEnd type="none" w="med" len="med"/>
            </a:ln>
            <a:effectLst/>
          </p:spPr>
        </p:cxnSp>
        <p:sp>
          <p:nvSpPr>
            <p:cNvPr id="112" name="TextBox 111"/>
            <p:cNvSpPr txBox="1"/>
            <p:nvPr/>
          </p:nvSpPr>
          <p:spPr>
            <a:xfrm>
              <a:off x="1734103" y="5638800"/>
              <a:ext cx="858568" cy="369332"/>
            </a:xfrm>
            <a:prstGeom prst="rect">
              <a:avLst/>
            </a:prstGeom>
            <a:noFill/>
            <a:ln>
              <a:solidFill>
                <a:schemeClr val="tx1"/>
              </a:solidFill>
            </a:ln>
          </p:spPr>
          <p:txBody>
            <a:bodyPr wrap="none" rtlCol="0">
              <a:spAutoFit/>
            </a:bodyPr>
            <a:lstStyle/>
            <a:p>
              <a:r>
                <a:rPr lang="en-US" sz="1800" dirty="0" smtClean="0"/>
                <a:t>Today</a:t>
              </a:r>
              <a:endParaRPr lang="en-US" sz="1800" dirty="0"/>
            </a:p>
          </p:txBody>
        </p:sp>
        <p:sp>
          <p:nvSpPr>
            <p:cNvPr id="113" name="TextBox 112"/>
            <p:cNvSpPr txBox="1"/>
            <p:nvPr/>
          </p:nvSpPr>
          <p:spPr>
            <a:xfrm>
              <a:off x="6222567" y="5648141"/>
              <a:ext cx="1587858" cy="405945"/>
            </a:xfrm>
            <a:prstGeom prst="rect">
              <a:avLst/>
            </a:prstGeom>
            <a:noFill/>
            <a:ln>
              <a:solidFill>
                <a:schemeClr val="tx1"/>
              </a:solidFill>
            </a:ln>
          </p:spPr>
          <p:txBody>
            <a:bodyPr wrap="none" rtlCol="0">
              <a:spAutoFit/>
            </a:bodyPr>
            <a:lstStyle/>
            <a:p>
              <a:r>
                <a:rPr lang="en-US" sz="1800" dirty="0" smtClean="0"/>
                <a:t>Virtual WiFi</a:t>
              </a:r>
              <a:endParaRPr lang="en-US" sz="1800" dirty="0"/>
            </a:p>
          </p:txBody>
        </p:sp>
      </p:grpSp>
      <p:sp>
        <p:nvSpPr>
          <p:cNvPr id="115" name="Rectangle 114"/>
          <p:cNvSpPr/>
          <p:nvPr/>
        </p:nvSpPr>
        <p:spPr>
          <a:xfrm>
            <a:off x="-228600" y="914400"/>
            <a:ext cx="4572000" cy="1323439"/>
          </a:xfrm>
          <a:prstGeom prst="rect">
            <a:avLst/>
          </a:prstGeom>
        </p:spPr>
        <p:txBody>
          <a:bodyPr wrap="square">
            <a:spAutoFit/>
          </a:bodyPr>
          <a:lstStyle/>
          <a:p>
            <a:pPr marL="611187" lvl="2" indent="-285750">
              <a:buFont typeface="Wingdings" pitchFamily="2" charset="2"/>
              <a:buChar char="Ø"/>
            </a:pPr>
            <a:r>
              <a:rPr lang="en-US" sz="1600" b="1" dirty="0" smtClean="0">
                <a:solidFill>
                  <a:srgbClr val="0070C0"/>
                </a:solidFill>
              </a:rPr>
              <a:t>Wireless driver stack sits in Host OS only</a:t>
            </a:r>
          </a:p>
          <a:p>
            <a:pPr marL="611187" lvl="2" indent="-285750">
              <a:buFont typeface="Wingdings" pitchFamily="2" charset="2"/>
              <a:buChar char="Ø"/>
            </a:pPr>
            <a:r>
              <a:rPr lang="en-US" sz="1600" b="1" dirty="0" smtClean="0">
                <a:solidFill>
                  <a:srgbClr val="0070C0"/>
                </a:solidFill>
              </a:rPr>
              <a:t>VMs see only wired NIC</a:t>
            </a:r>
          </a:p>
          <a:p>
            <a:pPr marL="611187" lvl="2" indent="-285750">
              <a:buFont typeface="Wingdings" pitchFamily="2" charset="2"/>
              <a:buChar char="Ø"/>
            </a:pPr>
            <a:r>
              <a:rPr lang="en-US" sz="1600" b="1" dirty="0" smtClean="0">
                <a:solidFill>
                  <a:srgbClr val="0070C0"/>
                </a:solidFill>
              </a:rPr>
              <a:t>Wireless functionality invisible to Guest</a:t>
            </a:r>
          </a:p>
        </p:txBody>
      </p:sp>
      <p:sp>
        <p:nvSpPr>
          <p:cNvPr id="116" name="Rectangle 115"/>
          <p:cNvSpPr/>
          <p:nvPr/>
        </p:nvSpPr>
        <p:spPr>
          <a:xfrm>
            <a:off x="4343400" y="914400"/>
            <a:ext cx="4800600" cy="1323439"/>
          </a:xfrm>
          <a:prstGeom prst="rect">
            <a:avLst/>
          </a:prstGeom>
        </p:spPr>
        <p:txBody>
          <a:bodyPr wrap="square">
            <a:spAutoFit/>
          </a:bodyPr>
          <a:lstStyle/>
          <a:p>
            <a:pPr marL="611187" lvl="2" indent="-285750">
              <a:buFont typeface="Wingdings" pitchFamily="2" charset="2"/>
              <a:buChar char="Ø"/>
            </a:pPr>
            <a:r>
              <a:rPr lang="en-US" sz="1600" b="1" dirty="0" smtClean="0">
                <a:solidFill>
                  <a:srgbClr val="0070C0"/>
                </a:solidFill>
              </a:rPr>
              <a:t>Wireless driver stack runs inside the Guest as well</a:t>
            </a:r>
          </a:p>
          <a:p>
            <a:pPr marL="611187" lvl="2" indent="-285750">
              <a:buFont typeface="Wingdings" pitchFamily="2" charset="2"/>
              <a:buChar char="Ø"/>
            </a:pPr>
            <a:endParaRPr lang="en-US" sz="1600" b="1" dirty="0" smtClean="0">
              <a:solidFill>
                <a:srgbClr val="0070C0"/>
              </a:solidFill>
            </a:endParaRPr>
          </a:p>
          <a:p>
            <a:pPr marL="611187" lvl="2" indent="-285750">
              <a:buFont typeface="Wingdings" pitchFamily="2" charset="2"/>
              <a:buChar char="Ø"/>
            </a:pPr>
            <a:r>
              <a:rPr lang="en-US" sz="1600" b="1" dirty="0" smtClean="0">
                <a:solidFill>
                  <a:srgbClr val="0070C0"/>
                </a:solidFill>
              </a:rPr>
              <a:t>Providing rich wireless functionalities to Guest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81000"/>
            <a:ext cx="8237537" cy="717550"/>
          </a:xfrm>
        </p:spPr>
        <p:txBody>
          <a:bodyPr/>
          <a:lstStyle/>
          <a:p>
            <a:pPr algn="ctr"/>
            <a:r>
              <a:rPr lang="en-US" altLang="zh-CN" sz="3200" dirty="0" smtClean="0">
                <a:solidFill>
                  <a:srgbClr val="002060"/>
                </a:solidFill>
              </a:rPr>
              <a:t>Why we need </a:t>
            </a:r>
            <a:r>
              <a:rPr lang="en-US" altLang="zh-CN" sz="3200" i="1" dirty="0" smtClean="0">
                <a:solidFill>
                  <a:srgbClr val="0070C0"/>
                </a:solidFill>
              </a:rPr>
              <a:t>virtual WiFi</a:t>
            </a:r>
            <a:r>
              <a:rPr lang="en-US" altLang="zh-CN" sz="3200" dirty="0" smtClean="0">
                <a:solidFill>
                  <a:srgbClr val="002060"/>
                </a:solidFill>
              </a:rPr>
              <a:t>?</a:t>
            </a:r>
            <a:endParaRPr lang="zh-CN" altLang="en-US" sz="3200" dirty="0">
              <a:solidFill>
                <a:srgbClr val="002060"/>
              </a:solidFill>
            </a:endParaRPr>
          </a:p>
        </p:txBody>
      </p:sp>
      <p:sp>
        <p:nvSpPr>
          <p:cNvPr id="3" name="内容占位符 2"/>
          <p:cNvSpPr>
            <a:spLocks noGrp="1"/>
          </p:cNvSpPr>
          <p:nvPr>
            <p:ph idx="1"/>
          </p:nvPr>
        </p:nvSpPr>
        <p:spPr>
          <a:xfrm>
            <a:off x="228600" y="1143000"/>
            <a:ext cx="8686800" cy="5410200"/>
          </a:xfrm>
        </p:spPr>
        <p:txBody>
          <a:bodyPr/>
          <a:lstStyle/>
          <a:p>
            <a:pPr>
              <a:buFont typeface="Arial" pitchFamily="34" charset="0"/>
              <a:buChar char="•"/>
            </a:pPr>
            <a:r>
              <a:rPr lang="en-US" altLang="zh-CN" sz="2800" dirty="0" smtClean="0"/>
              <a:t>Client Virtualization</a:t>
            </a:r>
          </a:p>
          <a:p>
            <a:pPr marL="908050" lvl="4" indent="-342900">
              <a:spcBef>
                <a:spcPct val="60000"/>
              </a:spcBef>
              <a:buFont typeface="Arial" pitchFamily="34" charset="0"/>
              <a:buChar char="•"/>
            </a:pPr>
            <a:r>
              <a:rPr lang="en-US" altLang="zh-CN" sz="2400" dirty="0" smtClean="0">
                <a:solidFill>
                  <a:srgbClr val="002060"/>
                </a:solidFill>
              </a:rPr>
              <a:t>Enterprise IT: Separate enterprise &amp; personal applications, data and configurations</a:t>
            </a: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2819400" y="3535641"/>
            <a:ext cx="2819400" cy="2255559"/>
          </a:xfrm>
          <a:prstGeom prst="rect">
            <a:avLst/>
          </a:prstGeom>
          <a:noFill/>
          <a:ln w="9525">
            <a:noFill/>
            <a:miter lim="800000"/>
            <a:headEnd/>
            <a:tailEnd/>
          </a:ln>
          <a:effectLst/>
        </p:spPr>
      </p:pic>
      <p:sp>
        <p:nvSpPr>
          <p:cNvPr id="6" name="矩形 5"/>
          <p:cNvSpPr/>
          <p:nvPr/>
        </p:nvSpPr>
        <p:spPr>
          <a:xfrm>
            <a:off x="3200400" y="4038600"/>
            <a:ext cx="990599" cy="838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User </a:t>
            </a:r>
          </a:p>
          <a:p>
            <a:pPr algn="ctr"/>
            <a:r>
              <a:rPr lang="en-US" altLang="zh-CN" sz="2400" b="1" dirty="0" smtClean="0">
                <a:solidFill>
                  <a:schemeClr val="bg1"/>
                </a:solidFill>
              </a:rPr>
              <a:t>VM</a:t>
            </a:r>
            <a:endParaRPr lang="zh-CN" altLang="en-US" sz="2400" b="1" dirty="0" smtClean="0">
              <a:solidFill>
                <a:schemeClr val="bg1"/>
              </a:solidFill>
            </a:endParaRPr>
          </a:p>
        </p:txBody>
      </p:sp>
      <p:sp>
        <p:nvSpPr>
          <p:cNvPr id="7" name="矩形 6"/>
          <p:cNvSpPr/>
          <p:nvPr/>
        </p:nvSpPr>
        <p:spPr>
          <a:xfrm>
            <a:off x="4267199" y="4038600"/>
            <a:ext cx="990600" cy="838200"/>
          </a:xfrm>
          <a:prstGeom prst="rect">
            <a:avLst/>
          </a:prstGeom>
          <a:solidFill>
            <a:schemeClr val="accent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IT</a:t>
            </a:r>
          </a:p>
          <a:p>
            <a:pPr algn="ctr"/>
            <a:r>
              <a:rPr lang="en-US" altLang="zh-CN" sz="2400" b="1" dirty="0" smtClean="0">
                <a:solidFill>
                  <a:schemeClr val="bg1"/>
                </a:solidFill>
              </a:rPr>
              <a:t>VM</a:t>
            </a:r>
            <a:endParaRPr lang="zh-CN" altLang="en-US" sz="2400" b="1" dirty="0" smtClean="0">
              <a:solidFill>
                <a:schemeClr val="bg1"/>
              </a:solidFill>
            </a:endParaRPr>
          </a:p>
        </p:txBody>
      </p:sp>
      <p:pic>
        <p:nvPicPr>
          <p:cNvPr id="8" name="Picture 3"/>
          <p:cNvPicPr>
            <a:picLocks noChangeAspect="1" noChangeArrowheads="1"/>
          </p:cNvPicPr>
          <p:nvPr/>
        </p:nvPicPr>
        <p:blipFill>
          <a:blip r:embed="rId4" cstate="print"/>
          <a:srcRect/>
          <a:stretch>
            <a:fillRect/>
          </a:stretch>
        </p:blipFill>
        <p:spPr bwMode="auto">
          <a:xfrm>
            <a:off x="6858000" y="4724400"/>
            <a:ext cx="1495425" cy="1536209"/>
          </a:xfrm>
          <a:prstGeom prst="rect">
            <a:avLst/>
          </a:prstGeom>
          <a:noFill/>
          <a:ln w="9525">
            <a:noFill/>
            <a:miter lim="800000"/>
            <a:headEnd/>
            <a:tailEnd/>
          </a:ln>
          <a:effectLst/>
        </p:spPr>
      </p:pic>
      <p:pic>
        <p:nvPicPr>
          <p:cNvPr id="10" name="Picture 3"/>
          <p:cNvPicPr>
            <a:picLocks noChangeAspect="1" noChangeArrowheads="1"/>
          </p:cNvPicPr>
          <p:nvPr/>
        </p:nvPicPr>
        <p:blipFill>
          <a:blip r:embed="rId4" cstate="print"/>
          <a:srcRect/>
          <a:stretch>
            <a:fillRect/>
          </a:stretch>
        </p:blipFill>
        <p:spPr bwMode="auto">
          <a:xfrm>
            <a:off x="533400" y="4724400"/>
            <a:ext cx="1495425" cy="1536209"/>
          </a:xfrm>
          <a:prstGeom prst="rect">
            <a:avLst/>
          </a:prstGeom>
          <a:noFill/>
          <a:ln w="9525">
            <a:noFill/>
            <a:miter lim="800000"/>
            <a:headEnd/>
            <a:tailEnd/>
          </a:ln>
          <a:effectLst/>
        </p:spPr>
      </p:pic>
      <p:sp>
        <p:nvSpPr>
          <p:cNvPr id="12" name="云形 11"/>
          <p:cNvSpPr/>
          <p:nvPr/>
        </p:nvSpPr>
        <p:spPr bwMode="auto">
          <a:xfrm>
            <a:off x="6858000" y="5943600"/>
            <a:ext cx="1752600" cy="914400"/>
          </a:xfrm>
          <a:prstGeom prst="cloud">
            <a:avLst/>
          </a:prstGeom>
          <a:solidFill>
            <a:schemeClr val="accent1">
              <a:lumMod val="20000"/>
              <a:lumOff val="80000"/>
            </a:schemeClr>
          </a:solidFill>
          <a:ln w="508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600" b="0" i="0" u="none" strike="noStrike" cap="none" normalizeH="0" baseline="0" smtClean="0">
              <a:ln>
                <a:noFill/>
              </a:ln>
              <a:solidFill>
                <a:schemeClr val="tx1"/>
              </a:solidFill>
              <a:effectLst/>
              <a:latin typeface="Verdana" pitchFamily="34" charset="0"/>
              <a:cs typeface="Arial" pitchFamily="34" charset="0"/>
            </a:endParaRPr>
          </a:p>
        </p:txBody>
      </p:sp>
      <p:sp>
        <p:nvSpPr>
          <p:cNvPr id="9" name="TextBox 8"/>
          <p:cNvSpPr txBox="1"/>
          <p:nvPr/>
        </p:nvSpPr>
        <p:spPr>
          <a:xfrm>
            <a:off x="6400800" y="6073914"/>
            <a:ext cx="2635658" cy="707886"/>
          </a:xfrm>
          <a:prstGeom prst="rect">
            <a:avLst/>
          </a:prstGeom>
          <a:noFill/>
        </p:spPr>
        <p:txBody>
          <a:bodyPr wrap="none" rtlCol="0">
            <a:spAutoFit/>
          </a:bodyPr>
          <a:lstStyle/>
          <a:p>
            <a:pPr algn="ctr"/>
            <a:r>
              <a:rPr lang="en-US" altLang="zh-CN" sz="2000" b="1" dirty="0" smtClean="0">
                <a:solidFill>
                  <a:srgbClr val="C00000"/>
                </a:solidFill>
              </a:rPr>
              <a:t>Company Private</a:t>
            </a:r>
          </a:p>
          <a:p>
            <a:pPr algn="ctr"/>
            <a:r>
              <a:rPr lang="en-US" altLang="zh-CN" sz="2000" b="1" dirty="0" smtClean="0">
                <a:solidFill>
                  <a:srgbClr val="C00000"/>
                </a:solidFill>
              </a:rPr>
              <a:t>Network</a:t>
            </a:r>
            <a:endParaRPr lang="zh-CN" altLang="en-US" sz="2000" b="1" dirty="0" smtClean="0">
              <a:solidFill>
                <a:srgbClr val="C00000"/>
              </a:solidFill>
            </a:endParaRPr>
          </a:p>
        </p:txBody>
      </p:sp>
      <p:sp>
        <p:nvSpPr>
          <p:cNvPr id="13" name="云形 12"/>
          <p:cNvSpPr/>
          <p:nvPr/>
        </p:nvSpPr>
        <p:spPr bwMode="auto">
          <a:xfrm>
            <a:off x="228600" y="5943600"/>
            <a:ext cx="1752600" cy="914400"/>
          </a:xfrm>
          <a:prstGeom prst="cloud">
            <a:avLst/>
          </a:prstGeom>
          <a:solidFill>
            <a:schemeClr val="accent1">
              <a:lumMod val="20000"/>
              <a:lumOff val="80000"/>
            </a:schemeClr>
          </a:solidFill>
          <a:ln w="508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600" b="0" i="0" u="none" strike="noStrike" cap="none" normalizeH="0" baseline="0" smtClean="0">
              <a:ln>
                <a:noFill/>
              </a:ln>
              <a:solidFill>
                <a:schemeClr val="tx1"/>
              </a:solidFill>
              <a:effectLst/>
              <a:latin typeface="Verdana" pitchFamily="34" charset="0"/>
              <a:cs typeface="Arial" pitchFamily="34" charset="0"/>
            </a:endParaRPr>
          </a:p>
        </p:txBody>
      </p:sp>
      <p:sp>
        <p:nvSpPr>
          <p:cNvPr id="11" name="TextBox 10"/>
          <p:cNvSpPr txBox="1"/>
          <p:nvPr/>
        </p:nvSpPr>
        <p:spPr>
          <a:xfrm>
            <a:off x="76200" y="6000690"/>
            <a:ext cx="2110968" cy="707886"/>
          </a:xfrm>
          <a:prstGeom prst="rect">
            <a:avLst/>
          </a:prstGeom>
          <a:noFill/>
        </p:spPr>
        <p:txBody>
          <a:bodyPr wrap="square" rtlCol="0">
            <a:spAutoFit/>
          </a:bodyPr>
          <a:lstStyle/>
          <a:p>
            <a:pPr algn="ctr"/>
            <a:r>
              <a:rPr lang="en-US" altLang="zh-CN" sz="2000" b="1" dirty="0" smtClean="0">
                <a:solidFill>
                  <a:srgbClr val="C00000"/>
                </a:solidFill>
              </a:rPr>
              <a:t>Guest  Network</a:t>
            </a:r>
            <a:endParaRPr lang="zh-CN" altLang="en-US" sz="2000" b="1" dirty="0" smtClean="0">
              <a:solidFill>
                <a:srgbClr val="C00000"/>
              </a:solidFill>
            </a:endParaRPr>
          </a:p>
        </p:txBody>
      </p:sp>
      <p:sp>
        <p:nvSpPr>
          <p:cNvPr id="19" name="任意多边形 18"/>
          <p:cNvSpPr/>
          <p:nvPr/>
        </p:nvSpPr>
        <p:spPr bwMode="auto">
          <a:xfrm>
            <a:off x="1847850" y="4876800"/>
            <a:ext cx="1924050" cy="1171575"/>
          </a:xfrm>
          <a:custGeom>
            <a:avLst/>
            <a:gdLst>
              <a:gd name="connsiteX0" fmla="*/ 1924050 w 1924050"/>
              <a:gd name="connsiteY0" fmla="*/ 0 h 1171575"/>
              <a:gd name="connsiteX1" fmla="*/ 1409700 w 1924050"/>
              <a:gd name="connsiteY1" fmla="*/ 1028700 h 1171575"/>
              <a:gd name="connsiteX2" fmla="*/ 0 w 1924050"/>
              <a:gd name="connsiteY2" fmla="*/ 857250 h 1171575"/>
            </a:gdLst>
            <a:ahLst/>
            <a:cxnLst>
              <a:cxn ang="0">
                <a:pos x="connsiteX0" y="connsiteY0"/>
              </a:cxn>
              <a:cxn ang="0">
                <a:pos x="connsiteX1" y="connsiteY1"/>
              </a:cxn>
              <a:cxn ang="0">
                <a:pos x="connsiteX2" y="connsiteY2"/>
              </a:cxn>
            </a:cxnLst>
            <a:rect l="l" t="t" r="r" b="b"/>
            <a:pathLst>
              <a:path w="1924050" h="1171575">
                <a:moveTo>
                  <a:pt x="1924050" y="0"/>
                </a:moveTo>
                <a:cubicBezTo>
                  <a:pt x="1827212" y="442912"/>
                  <a:pt x="1730375" y="885825"/>
                  <a:pt x="1409700" y="1028700"/>
                </a:cubicBezTo>
                <a:cubicBezTo>
                  <a:pt x="1089025" y="1171575"/>
                  <a:pt x="544512" y="1014412"/>
                  <a:pt x="0" y="857250"/>
                </a:cubicBezTo>
              </a:path>
            </a:pathLst>
          </a:custGeom>
          <a:noFill/>
          <a:ln w="50800" cap="flat" cmpd="sng" algn="ctr">
            <a:solidFill>
              <a:srgbClr val="C00000"/>
            </a:solidFill>
            <a:prstDash val="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600" b="0" i="0" u="none" strike="noStrike" cap="none" normalizeH="0" baseline="0" smtClean="0">
              <a:ln>
                <a:noFill/>
              </a:ln>
              <a:solidFill>
                <a:schemeClr val="tx1"/>
              </a:solidFill>
              <a:effectLst/>
              <a:latin typeface="Verdana" pitchFamily="34" charset="0"/>
              <a:cs typeface="Arial" pitchFamily="34" charset="0"/>
            </a:endParaRPr>
          </a:p>
        </p:txBody>
      </p:sp>
      <p:sp>
        <p:nvSpPr>
          <p:cNvPr id="20" name="任意多边形 19"/>
          <p:cNvSpPr/>
          <p:nvPr/>
        </p:nvSpPr>
        <p:spPr bwMode="auto">
          <a:xfrm flipH="1">
            <a:off x="4895850" y="4876800"/>
            <a:ext cx="2266950" cy="1171575"/>
          </a:xfrm>
          <a:custGeom>
            <a:avLst/>
            <a:gdLst>
              <a:gd name="connsiteX0" fmla="*/ 1924050 w 1924050"/>
              <a:gd name="connsiteY0" fmla="*/ 0 h 1171575"/>
              <a:gd name="connsiteX1" fmla="*/ 1409700 w 1924050"/>
              <a:gd name="connsiteY1" fmla="*/ 1028700 h 1171575"/>
              <a:gd name="connsiteX2" fmla="*/ 0 w 1924050"/>
              <a:gd name="connsiteY2" fmla="*/ 857250 h 1171575"/>
            </a:gdLst>
            <a:ahLst/>
            <a:cxnLst>
              <a:cxn ang="0">
                <a:pos x="connsiteX0" y="connsiteY0"/>
              </a:cxn>
              <a:cxn ang="0">
                <a:pos x="connsiteX1" y="connsiteY1"/>
              </a:cxn>
              <a:cxn ang="0">
                <a:pos x="connsiteX2" y="connsiteY2"/>
              </a:cxn>
            </a:cxnLst>
            <a:rect l="l" t="t" r="r" b="b"/>
            <a:pathLst>
              <a:path w="1924050" h="1171575">
                <a:moveTo>
                  <a:pt x="1924050" y="0"/>
                </a:moveTo>
                <a:cubicBezTo>
                  <a:pt x="1827212" y="442912"/>
                  <a:pt x="1730375" y="885825"/>
                  <a:pt x="1409700" y="1028700"/>
                </a:cubicBezTo>
                <a:cubicBezTo>
                  <a:pt x="1089025" y="1171575"/>
                  <a:pt x="544512" y="1014412"/>
                  <a:pt x="0" y="857250"/>
                </a:cubicBezTo>
              </a:path>
            </a:pathLst>
          </a:custGeom>
          <a:noFill/>
          <a:ln w="50800" cap="flat" cmpd="sng" algn="ctr">
            <a:solidFill>
              <a:schemeClr val="accent4">
                <a:lumMod val="5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600" b="0" i="0" u="none" strike="noStrike" cap="none" normalizeH="0" baseline="0" smtClean="0">
              <a:ln>
                <a:noFill/>
              </a:ln>
              <a:solidFill>
                <a:schemeClr val="tx1"/>
              </a:solidFill>
              <a:effectLst/>
              <a:latin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81000"/>
            <a:ext cx="8237537" cy="717550"/>
          </a:xfrm>
        </p:spPr>
        <p:txBody>
          <a:bodyPr/>
          <a:lstStyle/>
          <a:p>
            <a:pPr algn="ctr"/>
            <a:r>
              <a:rPr lang="en-US" altLang="zh-CN" sz="3200" dirty="0" smtClean="0">
                <a:solidFill>
                  <a:srgbClr val="002060"/>
                </a:solidFill>
              </a:rPr>
              <a:t>Why we need </a:t>
            </a:r>
            <a:r>
              <a:rPr lang="en-US" altLang="zh-CN" sz="3200" i="1" dirty="0" smtClean="0">
                <a:solidFill>
                  <a:srgbClr val="0070C0"/>
                </a:solidFill>
              </a:rPr>
              <a:t>virtual WiFi</a:t>
            </a:r>
            <a:r>
              <a:rPr lang="en-US" altLang="zh-CN" sz="3200" dirty="0" smtClean="0">
                <a:solidFill>
                  <a:srgbClr val="002060"/>
                </a:solidFill>
              </a:rPr>
              <a:t>?</a:t>
            </a:r>
            <a:endParaRPr lang="zh-CN" altLang="en-US" sz="3200" dirty="0">
              <a:solidFill>
                <a:srgbClr val="002060"/>
              </a:solidFill>
            </a:endParaRPr>
          </a:p>
        </p:txBody>
      </p:sp>
      <p:sp>
        <p:nvSpPr>
          <p:cNvPr id="3" name="内容占位符 2"/>
          <p:cNvSpPr>
            <a:spLocks noGrp="1"/>
          </p:cNvSpPr>
          <p:nvPr>
            <p:ph idx="1"/>
          </p:nvPr>
        </p:nvSpPr>
        <p:spPr>
          <a:xfrm>
            <a:off x="228600" y="1371600"/>
            <a:ext cx="8686800" cy="5181600"/>
          </a:xfrm>
        </p:spPr>
        <p:txBody>
          <a:bodyPr/>
          <a:lstStyle/>
          <a:p>
            <a:pPr>
              <a:buFont typeface="Arial" pitchFamily="34" charset="0"/>
              <a:buChar char="•"/>
            </a:pPr>
            <a:r>
              <a:rPr lang="en-US" altLang="zh-CN" sz="2800" dirty="0" smtClean="0"/>
              <a:t>Mobile and ultra-mobile devices</a:t>
            </a:r>
          </a:p>
          <a:p>
            <a:pPr lvl="2">
              <a:buFont typeface="Arial" pitchFamily="34" charset="0"/>
              <a:buChar char="•"/>
            </a:pPr>
            <a:r>
              <a:rPr lang="en-US" altLang="zh-CN" sz="2400" dirty="0" smtClean="0">
                <a:solidFill>
                  <a:srgbClr val="002060"/>
                </a:solidFill>
              </a:rPr>
              <a:t>Separate work from play</a:t>
            </a:r>
          </a:p>
          <a:p>
            <a:pPr lvl="2">
              <a:buFont typeface="Arial" pitchFamily="34" charset="0"/>
              <a:buChar char="•"/>
            </a:pPr>
            <a:r>
              <a:rPr lang="en-US" altLang="zh-CN" sz="2400" dirty="0" smtClean="0">
                <a:solidFill>
                  <a:srgbClr val="002060"/>
                </a:solidFill>
              </a:rPr>
              <a:t>User connect exclusively through wireless</a:t>
            </a:r>
          </a:p>
          <a:p>
            <a:pPr lvl="2">
              <a:buFont typeface="Arial" pitchFamily="34" charset="0"/>
              <a:buChar char="•"/>
            </a:pPr>
            <a:r>
              <a:rPr lang="en-US" altLang="zh-CN" sz="2400" dirty="0" smtClean="0">
                <a:solidFill>
                  <a:srgbClr val="002060"/>
                </a:solidFill>
              </a:rPr>
              <a:t>Software tools depend on </a:t>
            </a:r>
            <a:r>
              <a:rPr lang="en-US" altLang="zh-CN" sz="2400" dirty="0" err="1" smtClean="0">
                <a:solidFill>
                  <a:srgbClr val="002060"/>
                </a:solidFill>
              </a:rPr>
              <a:t>WiFi</a:t>
            </a:r>
            <a:r>
              <a:rPr lang="en-US" altLang="zh-CN" sz="2400" dirty="0" smtClean="0">
                <a:solidFill>
                  <a:srgbClr val="002060"/>
                </a:solidFill>
              </a:rPr>
              <a:t> connectivity</a:t>
            </a:r>
          </a:p>
          <a:p>
            <a:pPr lvl="4">
              <a:buFont typeface="Arial" pitchFamily="34" charset="0"/>
              <a:buChar char="•"/>
            </a:pPr>
            <a:r>
              <a:rPr lang="en-US" sz="2400" b="1" dirty="0" err="1" smtClean="0"/>
              <a:t>WiFi</a:t>
            </a:r>
            <a:r>
              <a:rPr lang="en-US" sz="2400" b="1" dirty="0" smtClean="0"/>
              <a:t>-based Location-Aware System</a:t>
            </a:r>
          </a:p>
          <a:p>
            <a:pPr lvl="5">
              <a:buFont typeface="Arial" pitchFamily="34" charset="0"/>
              <a:buChar char="•"/>
            </a:pPr>
            <a:r>
              <a:rPr lang="en-US" sz="2400" dirty="0" smtClean="0"/>
              <a:t>Maps </a:t>
            </a:r>
            <a:r>
              <a:rPr lang="en-US" sz="2400" dirty="0" err="1" smtClean="0"/>
              <a:t>WiFi</a:t>
            </a:r>
            <a:r>
              <a:rPr lang="en-US" sz="2400" dirty="0" smtClean="0"/>
              <a:t> hotspots to determine location</a:t>
            </a:r>
          </a:p>
          <a:p>
            <a:pPr lvl="2">
              <a:buFont typeface="Arial" pitchFamily="34" charset="0"/>
              <a:buChar char="•"/>
            </a:pPr>
            <a:endParaRPr lang="en-US" altLang="zh-CN" sz="2400" dirty="0" smtClean="0">
              <a:solidFill>
                <a:srgbClr val="002060"/>
              </a:solidFill>
            </a:endParaRP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pic>
        <p:nvPicPr>
          <p:cNvPr id="5" name="图片 4"/>
          <p:cNvPicPr/>
          <p:nvPr/>
        </p:nvPicPr>
        <p:blipFill>
          <a:blip r:embed="rId3" cstate="print"/>
          <a:srcRect t="25664" r="35400" b="23673"/>
          <a:stretch>
            <a:fillRect/>
          </a:stretch>
        </p:blipFill>
        <p:spPr bwMode="auto">
          <a:xfrm>
            <a:off x="1066800" y="4191001"/>
            <a:ext cx="41148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z="3200" dirty="0" smtClean="0">
                <a:solidFill>
                  <a:srgbClr val="002060"/>
                </a:solidFill>
              </a:rPr>
              <a:t>Wireless LAN Specific Features</a:t>
            </a:r>
            <a:endParaRPr lang="zh-CN" altLang="en-US" sz="3200" dirty="0">
              <a:solidFill>
                <a:srgbClr val="002060"/>
              </a:solidFill>
            </a:endParaRPr>
          </a:p>
        </p:txBody>
      </p:sp>
      <p:sp>
        <p:nvSpPr>
          <p:cNvPr id="3" name="内容占位符 2"/>
          <p:cNvSpPr>
            <a:spLocks noGrp="1"/>
          </p:cNvSpPr>
          <p:nvPr>
            <p:ph idx="1"/>
          </p:nvPr>
        </p:nvSpPr>
        <p:spPr>
          <a:xfrm>
            <a:off x="455613" y="1143000"/>
            <a:ext cx="8237537" cy="5334000"/>
          </a:xfrm>
        </p:spPr>
        <p:txBody>
          <a:bodyPr/>
          <a:lstStyle/>
          <a:p>
            <a:pPr>
              <a:buFont typeface="Arial" pitchFamily="34" charset="0"/>
              <a:buChar char="•"/>
            </a:pPr>
            <a:r>
              <a:rPr lang="en-US" altLang="zh-CN" sz="2600" dirty="0" smtClean="0"/>
              <a:t>Complex management functions that affect the functionalities of WLAN devices.</a:t>
            </a:r>
          </a:p>
          <a:p>
            <a:pPr lvl="2">
              <a:buFont typeface="Arial" pitchFamily="34" charset="0"/>
              <a:buChar char="•"/>
            </a:pPr>
            <a:r>
              <a:rPr lang="en-US" altLang="zh-CN" sz="2400" dirty="0" smtClean="0">
                <a:solidFill>
                  <a:schemeClr val="tx1">
                    <a:lumMod val="75000"/>
                  </a:schemeClr>
                </a:solidFill>
              </a:rPr>
              <a:t>Scan/Associate to specific access point</a:t>
            </a:r>
          </a:p>
          <a:p>
            <a:pPr lvl="2">
              <a:buFont typeface="Arial" pitchFamily="34" charset="0"/>
              <a:buChar char="•"/>
            </a:pPr>
            <a:r>
              <a:rPr lang="en-US" altLang="zh-CN" sz="2400" dirty="0" smtClean="0">
                <a:solidFill>
                  <a:srgbClr val="002060"/>
                </a:solidFill>
              </a:rPr>
              <a:t>Rate adaption</a:t>
            </a:r>
          </a:p>
          <a:p>
            <a:pPr lvl="4">
              <a:buFont typeface="Arial" pitchFamily="34" charset="0"/>
              <a:buChar char="•"/>
            </a:pPr>
            <a:r>
              <a:rPr lang="en-US" altLang="zh-CN" sz="2000" dirty="0" smtClean="0">
                <a:solidFill>
                  <a:srgbClr val="0070C0"/>
                </a:solidFill>
              </a:rPr>
              <a:t>Dynamic switching data rates to match the channel conditions</a:t>
            </a:r>
          </a:p>
          <a:p>
            <a:pPr lvl="2">
              <a:buFont typeface="Arial" pitchFamily="34" charset="0"/>
              <a:buChar char="•"/>
            </a:pPr>
            <a:r>
              <a:rPr lang="en-US" altLang="zh-CN" sz="2400" dirty="0" smtClean="0">
                <a:solidFill>
                  <a:srgbClr val="002060"/>
                </a:solidFill>
              </a:rPr>
              <a:t>Power management</a:t>
            </a:r>
          </a:p>
          <a:p>
            <a:pPr lvl="4">
              <a:buFont typeface="Arial" pitchFamily="34" charset="0"/>
              <a:buChar char="•"/>
            </a:pPr>
            <a:r>
              <a:rPr lang="en-US" altLang="zh-CN" sz="2000" dirty="0" smtClean="0">
                <a:solidFill>
                  <a:srgbClr val="0070C0"/>
                </a:solidFill>
              </a:rPr>
              <a:t>Device driver can control how long and how often the radio needs to be on to save battery</a:t>
            </a:r>
          </a:p>
          <a:p>
            <a:pPr lvl="2">
              <a:buFont typeface="Arial" pitchFamily="34" charset="0"/>
              <a:buChar char="•"/>
            </a:pPr>
            <a:r>
              <a:rPr lang="en-US" altLang="zh-CN" sz="2400" dirty="0" smtClean="0">
                <a:solidFill>
                  <a:srgbClr val="002060"/>
                </a:solidFill>
              </a:rPr>
              <a:t>……</a:t>
            </a:r>
            <a:endParaRPr lang="en-US" altLang="zh-CN" sz="2000" dirty="0" smtClean="0">
              <a:solidFill>
                <a:srgbClr val="0070C0"/>
              </a:solidFill>
            </a:endParaRPr>
          </a:p>
          <a:p>
            <a:pPr lvl="1">
              <a:buFont typeface="Arial" pitchFamily="34" charset="0"/>
              <a:buChar char="•"/>
            </a:pPr>
            <a:r>
              <a:rPr lang="en-US" altLang="zh-CN" sz="2400" b="1" dirty="0" smtClean="0">
                <a:solidFill>
                  <a:srgbClr val="C00000"/>
                </a:solidFill>
              </a:rPr>
              <a:t>Device driver has to be involved in many of those management decisions</a:t>
            </a:r>
          </a:p>
          <a:p>
            <a:pPr lvl="4">
              <a:buFont typeface="Arial" pitchFamily="34" charset="0"/>
              <a:buChar char="•"/>
            </a:pPr>
            <a:endParaRPr lang="en-US" altLang="zh-CN" sz="2000" dirty="0" smtClean="0">
              <a:solidFill>
                <a:srgbClr val="0070C0"/>
              </a:solidFill>
            </a:endParaRPr>
          </a:p>
          <a:p>
            <a:endParaRPr lang="en-US" altLang="zh-CN" dirty="0" smtClean="0"/>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5613" y="273050"/>
            <a:ext cx="8237537" cy="641350"/>
          </a:xfrm>
        </p:spPr>
        <p:txBody>
          <a:bodyPr/>
          <a:lstStyle/>
          <a:p>
            <a:pPr algn="ctr"/>
            <a:r>
              <a:rPr lang="en-US" altLang="zh-CN" sz="3200" dirty="0" smtClean="0">
                <a:solidFill>
                  <a:srgbClr val="002060"/>
                </a:solidFill>
              </a:rPr>
              <a:t>Required Hardware Support</a:t>
            </a:r>
            <a:endParaRPr lang="zh-CN" altLang="en-US" sz="3200" dirty="0">
              <a:solidFill>
                <a:srgbClr val="002060"/>
              </a:solidFill>
            </a:endParaRPr>
          </a:p>
        </p:txBody>
      </p:sp>
      <p:sp>
        <p:nvSpPr>
          <p:cNvPr id="3" name="内容占位符 2"/>
          <p:cNvSpPr>
            <a:spLocks noGrp="1"/>
          </p:cNvSpPr>
          <p:nvPr>
            <p:ph idx="1"/>
          </p:nvPr>
        </p:nvSpPr>
        <p:spPr>
          <a:xfrm>
            <a:off x="457200" y="1219200"/>
            <a:ext cx="8237537" cy="5181600"/>
          </a:xfrm>
        </p:spPr>
        <p:txBody>
          <a:bodyPr/>
          <a:lstStyle/>
          <a:p>
            <a:pPr lvl="1">
              <a:buFont typeface="Arial" pitchFamily="34" charset="0"/>
              <a:buChar char="•"/>
            </a:pPr>
            <a:r>
              <a:rPr lang="en-US" altLang="zh-CN" sz="2400" b="1" dirty="0" smtClean="0">
                <a:solidFill>
                  <a:srgbClr val="0070C0"/>
                </a:solidFill>
              </a:rPr>
              <a:t> Multiple virtual MACs in wireless NIC</a:t>
            </a:r>
          </a:p>
          <a:p>
            <a:pPr lvl="2">
              <a:buFont typeface="Arial" pitchFamily="34" charset="0"/>
              <a:buChar char="•"/>
            </a:pPr>
            <a:r>
              <a:rPr lang="en-US" altLang="zh-CN" sz="2000" dirty="0" smtClean="0">
                <a:solidFill>
                  <a:srgbClr val="002060"/>
                </a:solidFill>
              </a:rPr>
              <a:t>Available on most of commercial </a:t>
            </a:r>
            <a:r>
              <a:rPr lang="en-US" altLang="zh-CN" sz="2000" dirty="0" err="1" smtClean="0">
                <a:solidFill>
                  <a:srgbClr val="002060"/>
                </a:solidFill>
              </a:rPr>
              <a:t>WiFi</a:t>
            </a:r>
            <a:r>
              <a:rPr lang="en-US" altLang="zh-CN" sz="2000" dirty="0" smtClean="0">
                <a:solidFill>
                  <a:srgbClr val="002060"/>
                </a:solidFill>
              </a:rPr>
              <a:t> devices, For example, used in Intel </a:t>
            </a:r>
            <a:r>
              <a:rPr lang="en-US" altLang="zh-CN" sz="2000" dirty="0" err="1" smtClean="0">
                <a:solidFill>
                  <a:srgbClr val="002060"/>
                </a:solidFill>
              </a:rPr>
              <a:t>MyWiFi</a:t>
            </a:r>
            <a:r>
              <a:rPr lang="en-US" altLang="zh-CN" sz="2000" dirty="0" smtClean="0">
                <a:solidFill>
                  <a:srgbClr val="002060"/>
                </a:solidFill>
              </a:rPr>
              <a:t> technology</a:t>
            </a:r>
          </a:p>
          <a:p>
            <a:pPr lvl="2">
              <a:buFont typeface="Arial" pitchFamily="34" charset="0"/>
              <a:buChar char="•"/>
            </a:pPr>
            <a:endParaRPr lang="en-US" altLang="zh-CN" sz="1050" dirty="0" smtClean="0">
              <a:solidFill>
                <a:srgbClr val="002060"/>
              </a:solidFill>
            </a:endParaRPr>
          </a:p>
          <a:p>
            <a:pPr lvl="2">
              <a:buFont typeface="Arial" pitchFamily="34" charset="0"/>
              <a:buChar char="•"/>
            </a:pPr>
            <a:r>
              <a:rPr lang="en-US" altLang="zh-CN" sz="2000" b="1" i="1" dirty="0" smtClean="0">
                <a:solidFill>
                  <a:srgbClr val="002060"/>
                </a:solidFill>
              </a:rPr>
              <a:t>Virtual WiFi extends such technology</a:t>
            </a:r>
          </a:p>
          <a:p>
            <a:pPr lvl="3">
              <a:buFont typeface="Arial" pitchFamily="34" charset="0"/>
              <a:buChar char="•"/>
            </a:pPr>
            <a:r>
              <a:rPr lang="en-US" altLang="zh-CN" sz="2000" dirty="0" smtClean="0">
                <a:solidFill>
                  <a:srgbClr val="002060"/>
                </a:solidFill>
              </a:rPr>
              <a:t>To support wireless virtualization, multiple MAC entities maintain their independent associations with corresponding APs  </a:t>
            </a:r>
          </a:p>
          <a:p>
            <a:pPr lvl="3">
              <a:buFont typeface="Arial" pitchFamily="34" charset="0"/>
              <a:buChar char="•"/>
            </a:pPr>
            <a:r>
              <a:rPr lang="en-US" altLang="zh-CN" sz="2000" dirty="0" smtClean="0">
                <a:solidFill>
                  <a:srgbClr val="002060"/>
                </a:solidFill>
              </a:rPr>
              <a:t>Number of independent associations dependent on number of </a:t>
            </a:r>
            <a:r>
              <a:rPr lang="en-US" altLang="zh-CN" sz="2000" dirty="0" err="1" smtClean="0">
                <a:solidFill>
                  <a:srgbClr val="002060"/>
                </a:solidFill>
              </a:rPr>
              <a:t>vMACs</a:t>
            </a:r>
            <a:endParaRPr lang="en-US" altLang="zh-CN" sz="2000" dirty="0" smtClean="0">
              <a:solidFill>
                <a:srgbClr val="002060"/>
              </a:solidFill>
            </a:endParaRPr>
          </a:p>
        </p:txBody>
      </p:sp>
      <p:sp>
        <p:nvSpPr>
          <p:cNvPr id="4" name="页脚占位符 3"/>
          <p:cNvSpPr>
            <a:spLocks noGrp="1"/>
          </p:cNvSpPr>
          <p:nvPr>
            <p:ph type="ftr" sz="quarter" idx="11"/>
          </p:nvPr>
        </p:nvSpPr>
        <p:spPr>
          <a:xfrm>
            <a:off x="5029200" y="6553200"/>
            <a:ext cx="3889375" cy="304800"/>
          </a:xfrm>
        </p:spPr>
        <p:txBody>
          <a:bodyPr/>
          <a:lstStyle/>
          <a:p>
            <a:pPr>
              <a:defRPr/>
            </a:pPr>
            <a:r>
              <a:rPr lang="en-US" smtClean="0"/>
              <a:t>Intel Confidential</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37537" cy="685800"/>
          </a:xfrm>
        </p:spPr>
        <p:txBody>
          <a:bodyPr/>
          <a:lstStyle/>
          <a:p>
            <a:pPr algn="ctr"/>
            <a:r>
              <a:rPr lang="en-US" sz="3200" dirty="0" smtClean="0">
                <a:solidFill>
                  <a:srgbClr val="002060"/>
                </a:solidFill>
              </a:rPr>
              <a:t>Virtual WiFi: </a:t>
            </a:r>
            <a:r>
              <a:rPr lang="en-US" sz="3200" dirty="0" smtClean="0">
                <a:solidFill>
                  <a:srgbClr val="0070C0"/>
                </a:solidFill>
              </a:rPr>
              <a:t>System Architecture</a:t>
            </a:r>
            <a:endParaRPr lang="en-US" sz="3200" dirty="0">
              <a:solidFill>
                <a:srgbClr val="0070C0"/>
              </a:solidFill>
            </a:endParaRPr>
          </a:p>
        </p:txBody>
      </p:sp>
      <p:pic>
        <p:nvPicPr>
          <p:cNvPr id="58" name="图片 57" descr="untitled.JPG"/>
          <p:cNvPicPr>
            <a:picLocks noChangeAspect="1"/>
          </p:cNvPicPr>
          <p:nvPr/>
        </p:nvPicPr>
        <p:blipFill>
          <a:blip r:embed="rId3" cstate="print"/>
          <a:stretch>
            <a:fillRect/>
          </a:stretch>
        </p:blipFill>
        <p:spPr>
          <a:xfrm>
            <a:off x="1385887" y="1146599"/>
            <a:ext cx="6081713" cy="555900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37537" cy="641350"/>
          </a:xfrm>
        </p:spPr>
        <p:txBody>
          <a:bodyPr/>
          <a:lstStyle/>
          <a:p>
            <a:pPr algn="ctr"/>
            <a:r>
              <a:rPr lang="en-US" sz="3200" dirty="0" smtClean="0">
                <a:solidFill>
                  <a:srgbClr val="002060"/>
                </a:solidFill>
              </a:rPr>
              <a:t>Virtual WiFi: Architecture</a:t>
            </a:r>
            <a:endParaRPr lang="en-US" sz="3200" dirty="0">
              <a:solidFill>
                <a:srgbClr val="002060"/>
              </a:solidFill>
            </a:endParaRP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sp>
        <p:nvSpPr>
          <p:cNvPr id="5" name="内容占位符 4"/>
          <p:cNvSpPr txBox="1">
            <a:spLocks noGrp="1"/>
          </p:cNvSpPr>
          <p:nvPr>
            <p:ph idx="1"/>
          </p:nvPr>
        </p:nvSpPr>
        <p:spPr>
          <a:xfrm>
            <a:off x="457200" y="1066800"/>
            <a:ext cx="8237537" cy="1317284"/>
          </a:xfrm>
          <a:prstGeom prst="rect">
            <a:avLst/>
          </a:prstGeom>
          <a:noFill/>
        </p:spPr>
        <p:txBody>
          <a:bodyPr wrap="square" rtlCol="0">
            <a:spAutoFit/>
          </a:bodyPr>
          <a:lstStyle/>
          <a:p>
            <a:pPr>
              <a:buFont typeface="Arial" pitchFamily="34" charset="0"/>
              <a:buChar char="•"/>
            </a:pPr>
            <a:r>
              <a:rPr lang="en-US" sz="2800" dirty="0" smtClean="0">
                <a:solidFill>
                  <a:srgbClr val="0070C0"/>
                </a:solidFill>
              </a:rPr>
              <a:t>VMs run native Intel </a:t>
            </a:r>
            <a:r>
              <a:rPr lang="en-US" sz="2800" dirty="0" err="1" smtClean="0">
                <a:solidFill>
                  <a:srgbClr val="0070C0"/>
                </a:solidFill>
              </a:rPr>
              <a:t>WiFi</a:t>
            </a:r>
            <a:r>
              <a:rPr lang="en-US" sz="2800" dirty="0" smtClean="0">
                <a:solidFill>
                  <a:srgbClr val="0070C0"/>
                </a:solidFill>
              </a:rPr>
              <a:t> device driver</a:t>
            </a:r>
          </a:p>
          <a:p>
            <a:pPr lvl="2">
              <a:buFont typeface="Arial" pitchFamily="34" charset="0"/>
              <a:buChar char="•"/>
            </a:pPr>
            <a:r>
              <a:rPr lang="en-US" sz="2400" dirty="0" smtClean="0">
                <a:solidFill>
                  <a:srgbClr val="002060"/>
                </a:solidFill>
              </a:rPr>
              <a:t>Using </a:t>
            </a:r>
            <a:r>
              <a:rPr lang="en-US" sz="2400" dirty="0" err="1" smtClean="0">
                <a:solidFill>
                  <a:srgbClr val="002060"/>
                </a:solidFill>
              </a:rPr>
              <a:t>WiFi</a:t>
            </a:r>
            <a:r>
              <a:rPr lang="en-US" sz="2400" dirty="0" smtClean="0">
                <a:solidFill>
                  <a:srgbClr val="002060"/>
                </a:solidFill>
              </a:rPr>
              <a:t> features from device driver</a:t>
            </a:r>
          </a:p>
          <a:p>
            <a:pPr lvl="2">
              <a:buFont typeface="Arial" pitchFamily="34" charset="0"/>
              <a:buChar char="•"/>
            </a:pPr>
            <a:r>
              <a:rPr lang="en-US" sz="2400" dirty="0" smtClean="0">
                <a:solidFill>
                  <a:srgbClr val="002060"/>
                </a:solidFill>
              </a:rPr>
              <a:t>Guest manage its own WiFi connections</a:t>
            </a:r>
            <a:endParaRPr lang="en-US" sz="2800" dirty="0" smtClean="0">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37537" cy="641350"/>
          </a:xfrm>
        </p:spPr>
        <p:txBody>
          <a:bodyPr/>
          <a:lstStyle/>
          <a:p>
            <a:pPr algn="ctr"/>
            <a:r>
              <a:rPr lang="en-US" sz="3200" dirty="0" smtClean="0">
                <a:solidFill>
                  <a:srgbClr val="002060"/>
                </a:solidFill>
              </a:rPr>
              <a:t>Virtual WiFi: Architecture</a:t>
            </a:r>
            <a:endParaRPr lang="en-US" sz="3200" dirty="0">
              <a:solidFill>
                <a:srgbClr val="002060"/>
              </a:solidFill>
            </a:endParaRP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sp>
        <p:nvSpPr>
          <p:cNvPr id="5" name="内容占位符 4"/>
          <p:cNvSpPr txBox="1">
            <a:spLocks noGrp="1"/>
          </p:cNvSpPr>
          <p:nvPr>
            <p:ph idx="1"/>
          </p:nvPr>
        </p:nvSpPr>
        <p:spPr>
          <a:xfrm>
            <a:off x="457200" y="1066800"/>
            <a:ext cx="8237537" cy="3988784"/>
          </a:xfrm>
          <a:prstGeom prst="rect">
            <a:avLst/>
          </a:prstGeom>
          <a:noFill/>
        </p:spPr>
        <p:txBody>
          <a:bodyPr wrap="square" rtlCol="0">
            <a:spAutoFit/>
          </a:bodyPr>
          <a:lstStyle/>
          <a:p>
            <a:pPr>
              <a:buFont typeface="Arial" pitchFamily="34" charset="0"/>
              <a:buChar char="•"/>
            </a:pPr>
            <a:r>
              <a:rPr lang="en-US" sz="2000" dirty="0" smtClean="0">
                <a:solidFill>
                  <a:schemeClr val="bg1">
                    <a:lumMod val="75000"/>
                  </a:schemeClr>
                </a:solidFill>
              </a:rPr>
              <a:t>VMs run native Intel </a:t>
            </a:r>
            <a:r>
              <a:rPr lang="en-US" sz="2000" dirty="0" err="1" smtClean="0">
                <a:solidFill>
                  <a:schemeClr val="bg1">
                    <a:lumMod val="75000"/>
                  </a:schemeClr>
                </a:solidFill>
              </a:rPr>
              <a:t>WiFi</a:t>
            </a:r>
            <a:r>
              <a:rPr lang="en-US" sz="2000" dirty="0" smtClean="0">
                <a:solidFill>
                  <a:schemeClr val="bg1">
                    <a:lumMod val="75000"/>
                  </a:schemeClr>
                </a:solidFill>
              </a:rPr>
              <a:t> device driver</a:t>
            </a:r>
          </a:p>
          <a:p>
            <a:pPr>
              <a:buFont typeface="Arial" pitchFamily="34" charset="0"/>
              <a:buChar char="•"/>
            </a:pPr>
            <a:r>
              <a:rPr lang="en-US" sz="2800" dirty="0" smtClean="0">
                <a:solidFill>
                  <a:srgbClr val="0070C0"/>
                </a:solidFill>
              </a:rPr>
              <a:t>Device Model exposes same virtual WiFi device to VM as physical device</a:t>
            </a:r>
          </a:p>
          <a:p>
            <a:pPr lvl="2">
              <a:buFont typeface="Arial" pitchFamily="34" charset="0"/>
              <a:buChar char="•"/>
            </a:pPr>
            <a:r>
              <a:rPr lang="en-US" sz="2400" dirty="0" smtClean="0">
                <a:solidFill>
                  <a:srgbClr val="002060"/>
                </a:solidFill>
              </a:rPr>
              <a:t>Commands from guest can be pass to physical device without translation</a:t>
            </a:r>
          </a:p>
          <a:p>
            <a:pPr lvl="2">
              <a:buFont typeface="Arial" pitchFamily="34" charset="0"/>
              <a:buChar char="•"/>
            </a:pPr>
            <a:r>
              <a:rPr lang="en-US" sz="2400" dirty="0" smtClean="0">
                <a:solidFill>
                  <a:schemeClr val="tx1">
                    <a:lumMod val="50000"/>
                  </a:schemeClr>
                </a:solidFill>
              </a:rPr>
              <a:t>Device model (VMM) knows few about device-specific knowledge</a:t>
            </a:r>
          </a:p>
          <a:p>
            <a:pPr lvl="2">
              <a:buFont typeface="Arial" pitchFamily="34" charset="0"/>
              <a:buChar char="•"/>
            </a:pPr>
            <a:r>
              <a:rPr lang="en-US" sz="2400" dirty="0" smtClean="0">
                <a:solidFill>
                  <a:srgbClr val="002060"/>
                </a:solidFill>
              </a:rPr>
              <a:t>Wireless vendor minimally dependent of VMM vendor</a:t>
            </a:r>
            <a:endParaRPr lang="en-US" sz="2400" dirty="0" smtClean="0">
              <a:solidFill>
                <a:schemeClr val="tx1">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37537" cy="641350"/>
          </a:xfrm>
        </p:spPr>
        <p:txBody>
          <a:bodyPr/>
          <a:lstStyle/>
          <a:p>
            <a:pPr algn="ctr"/>
            <a:r>
              <a:rPr lang="en-US" sz="3200" dirty="0" smtClean="0">
                <a:solidFill>
                  <a:srgbClr val="002060"/>
                </a:solidFill>
              </a:rPr>
              <a:t>Virtual WiFi: Architecture</a:t>
            </a:r>
            <a:endParaRPr lang="en-US" sz="3200" dirty="0">
              <a:solidFill>
                <a:srgbClr val="002060"/>
              </a:solidFill>
            </a:endParaRP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sp>
        <p:nvSpPr>
          <p:cNvPr id="5" name="内容占位符 4"/>
          <p:cNvSpPr txBox="1">
            <a:spLocks noGrp="1"/>
          </p:cNvSpPr>
          <p:nvPr>
            <p:ph idx="1"/>
          </p:nvPr>
        </p:nvSpPr>
        <p:spPr>
          <a:xfrm>
            <a:off x="533400" y="838200"/>
            <a:ext cx="8237537" cy="5706177"/>
          </a:xfrm>
          <a:prstGeom prst="rect">
            <a:avLst/>
          </a:prstGeom>
          <a:noFill/>
        </p:spPr>
        <p:txBody>
          <a:bodyPr wrap="square" rtlCol="0">
            <a:spAutoFit/>
          </a:bodyPr>
          <a:lstStyle/>
          <a:p>
            <a:pPr>
              <a:buFont typeface="Arial" pitchFamily="34" charset="0"/>
              <a:buChar char="•"/>
            </a:pPr>
            <a:r>
              <a:rPr lang="en-US" sz="2000" dirty="0" smtClean="0">
                <a:solidFill>
                  <a:schemeClr val="bg1">
                    <a:lumMod val="75000"/>
                  </a:schemeClr>
                </a:solidFill>
              </a:rPr>
              <a:t>VMs run native Intel </a:t>
            </a:r>
            <a:r>
              <a:rPr lang="en-US" sz="2000" dirty="0" err="1" smtClean="0">
                <a:solidFill>
                  <a:schemeClr val="bg1">
                    <a:lumMod val="75000"/>
                  </a:schemeClr>
                </a:solidFill>
              </a:rPr>
              <a:t>WiFi</a:t>
            </a:r>
            <a:r>
              <a:rPr lang="en-US" sz="2000" dirty="0" smtClean="0">
                <a:solidFill>
                  <a:schemeClr val="bg1">
                    <a:lumMod val="75000"/>
                  </a:schemeClr>
                </a:solidFill>
              </a:rPr>
              <a:t> device driver</a:t>
            </a:r>
          </a:p>
          <a:p>
            <a:pPr>
              <a:buFont typeface="Arial" pitchFamily="34" charset="0"/>
              <a:buChar char="•"/>
            </a:pPr>
            <a:r>
              <a:rPr lang="en-US" sz="2000" dirty="0" smtClean="0">
                <a:solidFill>
                  <a:schemeClr val="bg1">
                    <a:lumMod val="75000"/>
                  </a:schemeClr>
                </a:solidFill>
              </a:rPr>
              <a:t>Expose same virtual WiFi device to VM as physical device</a:t>
            </a:r>
          </a:p>
          <a:p>
            <a:pPr>
              <a:buFont typeface="Arial" pitchFamily="34" charset="0"/>
              <a:buChar char="•"/>
            </a:pPr>
            <a:r>
              <a:rPr lang="en-US" sz="2800" dirty="0" smtClean="0">
                <a:solidFill>
                  <a:srgbClr val="0070C0"/>
                </a:solidFill>
              </a:rPr>
              <a:t>Virtualization </a:t>
            </a:r>
            <a:r>
              <a:rPr lang="en-US" altLang="zh-CN" sz="2800" i="1" dirty="0" smtClean="0">
                <a:solidFill>
                  <a:srgbClr val="0070C0"/>
                </a:solidFill>
              </a:rPr>
              <a:t>Augmented</a:t>
            </a:r>
            <a:r>
              <a:rPr lang="en-US" altLang="zh-CN" sz="2800" dirty="0" smtClean="0">
                <a:solidFill>
                  <a:srgbClr val="0070C0"/>
                </a:solidFill>
              </a:rPr>
              <a:t>  host Wireless </a:t>
            </a:r>
            <a:r>
              <a:rPr lang="en-US" sz="2800" dirty="0" smtClean="0">
                <a:solidFill>
                  <a:srgbClr val="0070C0"/>
                </a:solidFill>
              </a:rPr>
              <a:t>device driver </a:t>
            </a:r>
          </a:p>
          <a:p>
            <a:pPr lvl="2">
              <a:buFont typeface="Arial" pitchFamily="34" charset="0"/>
              <a:buChar char="•"/>
            </a:pPr>
            <a:r>
              <a:rPr lang="en-US" sz="2200" dirty="0" smtClean="0">
                <a:solidFill>
                  <a:schemeClr val="tx1">
                    <a:lumMod val="50000"/>
                  </a:schemeClr>
                </a:solidFill>
              </a:rPr>
              <a:t>Management functions of virtualized wireless interfaces</a:t>
            </a:r>
          </a:p>
          <a:p>
            <a:pPr lvl="2">
              <a:buFont typeface="Arial" pitchFamily="34" charset="0"/>
              <a:buChar char="•"/>
            </a:pPr>
            <a:r>
              <a:rPr lang="en-US" sz="2200" dirty="0" smtClean="0">
                <a:solidFill>
                  <a:srgbClr val="002060"/>
                </a:solidFill>
              </a:rPr>
              <a:t>Logically assigns </a:t>
            </a:r>
            <a:r>
              <a:rPr lang="en-US" sz="2200" dirty="0" err="1" smtClean="0">
                <a:solidFill>
                  <a:srgbClr val="002060"/>
                </a:solidFill>
              </a:rPr>
              <a:t>vMAC</a:t>
            </a:r>
            <a:r>
              <a:rPr lang="en-US" sz="2200" dirty="0" smtClean="0">
                <a:solidFill>
                  <a:srgbClr val="002060"/>
                </a:solidFill>
              </a:rPr>
              <a:t> to a VM</a:t>
            </a:r>
            <a:endParaRPr lang="en-US" sz="2200" dirty="0" smtClean="0"/>
          </a:p>
          <a:p>
            <a:pPr lvl="2">
              <a:buFont typeface="Arial" pitchFamily="34" charset="0"/>
              <a:buChar char="•"/>
            </a:pPr>
            <a:r>
              <a:rPr lang="en-US" sz="2200" dirty="0" smtClean="0">
                <a:solidFill>
                  <a:srgbClr val="002060"/>
                </a:solidFill>
              </a:rPr>
              <a:t>Processing commands from device model</a:t>
            </a:r>
          </a:p>
          <a:p>
            <a:pPr lvl="4">
              <a:buFont typeface="Arial" pitchFamily="34" charset="0"/>
              <a:buChar char="•"/>
            </a:pPr>
            <a:r>
              <a:rPr lang="en-US" sz="2000" dirty="0" smtClean="0">
                <a:solidFill>
                  <a:srgbClr val="002060"/>
                </a:solidFill>
              </a:rPr>
              <a:t>Forwarding them directly or with consolidation or</a:t>
            </a:r>
          </a:p>
          <a:p>
            <a:pPr lvl="4">
              <a:buFont typeface="Arial" pitchFamily="34" charset="0"/>
              <a:buChar char="•"/>
            </a:pPr>
            <a:r>
              <a:rPr lang="en-US" sz="2000" dirty="0" smtClean="0">
                <a:solidFill>
                  <a:srgbClr val="002060"/>
                </a:solidFill>
              </a:rPr>
              <a:t>Emulated some locally</a:t>
            </a:r>
          </a:p>
          <a:p>
            <a:pPr lvl="2">
              <a:buFont typeface="Arial" pitchFamily="34" charset="0"/>
              <a:buChar char="•"/>
            </a:pPr>
            <a:r>
              <a:rPr lang="en-US" sz="2200" dirty="0" smtClean="0">
                <a:solidFill>
                  <a:srgbClr val="002060"/>
                </a:solidFill>
              </a:rPr>
              <a:t>Forwarding receive network packet to VMs</a:t>
            </a:r>
          </a:p>
          <a:p>
            <a:pPr lvl="2">
              <a:buFont typeface="Arial" pitchFamily="34" charset="0"/>
              <a:buChar char="•"/>
            </a:pPr>
            <a:r>
              <a:rPr lang="en-US" sz="2200" dirty="0" smtClean="0"/>
              <a:t>Mapping table between </a:t>
            </a:r>
            <a:r>
              <a:rPr lang="en-US" sz="2200" dirty="0" err="1" smtClean="0"/>
              <a:t>vMAC</a:t>
            </a:r>
            <a:r>
              <a:rPr lang="en-US" sz="2200" dirty="0" smtClean="0"/>
              <a:t> and VM</a:t>
            </a:r>
          </a:p>
          <a:p>
            <a:pPr lvl="4">
              <a:buFont typeface="Arial" pitchFamily="34" charset="0"/>
              <a:buChar char="•"/>
            </a:pPr>
            <a:r>
              <a:rPr lang="en-US" sz="2000" dirty="0" smtClean="0">
                <a:solidFill>
                  <a:srgbClr val="002060"/>
                </a:solidFill>
              </a:rPr>
              <a:t>Configuration/connection status/state machine for each </a:t>
            </a:r>
            <a:r>
              <a:rPr lang="en-US" sz="2000" dirty="0" err="1" smtClean="0">
                <a:solidFill>
                  <a:srgbClr val="002060"/>
                </a:solidFill>
              </a:rPr>
              <a:t>vMAC</a:t>
            </a:r>
            <a:r>
              <a:rPr lang="en-US" sz="2000" dirty="0" smtClean="0">
                <a:solidFill>
                  <a:srgbClr val="002060"/>
                </a:solidFill>
              </a:rPr>
              <a:t>/VM pair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04800"/>
            <a:ext cx="8237537" cy="641350"/>
          </a:xfrm>
        </p:spPr>
        <p:txBody>
          <a:bodyPr/>
          <a:lstStyle/>
          <a:p>
            <a:pPr algn="ctr"/>
            <a:r>
              <a:rPr lang="en-US" sz="3200" dirty="0" smtClean="0">
                <a:solidFill>
                  <a:srgbClr val="002060"/>
                </a:solidFill>
              </a:rPr>
              <a:t>Virtual </a:t>
            </a:r>
            <a:r>
              <a:rPr lang="en-US" sz="3200" dirty="0" err="1" smtClean="0">
                <a:solidFill>
                  <a:srgbClr val="002060"/>
                </a:solidFill>
              </a:rPr>
              <a:t>WiFi</a:t>
            </a:r>
            <a:r>
              <a:rPr lang="en-US" sz="3200" dirty="0" smtClean="0">
                <a:solidFill>
                  <a:srgbClr val="002060"/>
                </a:solidFill>
              </a:rPr>
              <a:t>: Architecture</a:t>
            </a:r>
            <a:endParaRPr lang="en-US" sz="3200" dirty="0">
              <a:solidFill>
                <a:srgbClr val="002060"/>
              </a:solidFill>
            </a:endParaRPr>
          </a:p>
        </p:txBody>
      </p:sp>
      <p:sp>
        <p:nvSpPr>
          <p:cNvPr id="3" name="内容占位符 2"/>
          <p:cNvSpPr>
            <a:spLocks noGrp="1"/>
          </p:cNvSpPr>
          <p:nvPr>
            <p:ph idx="1"/>
          </p:nvPr>
        </p:nvSpPr>
        <p:spPr>
          <a:xfrm>
            <a:off x="455613" y="1219200"/>
            <a:ext cx="8383587" cy="4953000"/>
          </a:xfrm>
        </p:spPr>
        <p:txBody>
          <a:bodyPr/>
          <a:lstStyle/>
          <a:p>
            <a:endParaRPr lang="en-US" sz="2600" dirty="0" smtClean="0">
              <a:solidFill>
                <a:schemeClr val="bg1">
                  <a:lumMod val="75000"/>
                </a:schemeClr>
              </a:solidFill>
            </a:endParaRPr>
          </a:p>
          <a:p>
            <a:pPr lvl="1">
              <a:buFont typeface="Arial" pitchFamily="34" charset="0"/>
              <a:buChar char="•"/>
            </a:pPr>
            <a:r>
              <a:rPr lang="en-US" sz="2800" dirty="0" smtClean="0">
                <a:solidFill>
                  <a:schemeClr val="tx1">
                    <a:lumMod val="75000"/>
                  </a:schemeClr>
                </a:solidFill>
              </a:rPr>
              <a:t> Address Translation</a:t>
            </a:r>
          </a:p>
          <a:p>
            <a:pPr lvl="2">
              <a:buFont typeface="Arial" pitchFamily="34" charset="0"/>
              <a:buChar char="•"/>
            </a:pPr>
            <a:r>
              <a:rPr lang="en-US" sz="2600" dirty="0" smtClean="0"/>
              <a:t>Commands from guest: </a:t>
            </a:r>
            <a:r>
              <a:rPr lang="en-US" sz="2400" dirty="0" smtClean="0">
                <a:solidFill>
                  <a:srgbClr val="002060"/>
                </a:solidFill>
              </a:rPr>
              <a:t>GPA-&gt;HPA</a:t>
            </a:r>
          </a:p>
          <a:p>
            <a:pPr lvl="4">
              <a:buFont typeface="Arial" pitchFamily="34" charset="0"/>
              <a:buChar char="•"/>
            </a:pPr>
            <a:r>
              <a:rPr lang="en-US" sz="2400" dirty="0" smtClean="0">
                <a:solidFill>
                  <a:srgbClr val="002060"/>
                </a:solidFill>
              </a:rPr>
              <a:t>Avoids extra memory copy for TX packets</a:t>
            </a:r>
          </a:p>
          <a:p>
            <a:pPr lvl="4">
              <a:buFont typeface="Arial" pitchFamily="34" charset="0"/>
              <a:buChar char="•"/>
            </a:pPr>
            <a:r>
              <a:rPr lang="en-US" sz="2400" dirty="0" smtClean="0">
                <a:solidFill>
                  <a:srgbClr val="002060"/>
                </a:solidFill>
              </a:rPr>
              <a:t>Either Software/Hardware IOMMU</a:t>
            </a:r>
          </a:p>
          <a:p>
            <a:pPr lvl="4">
              <a:buFont typeface="Arial" pitchFamily="34" charset="0"/>
              <a:buChar char="•"/>
            </a:pPr>
            <a:r>
              <a:rPr lang="en-US" sz="2400" dirty="0" smtClean="0">
                <a:solidFill>
                  <a:srgbClr val="0070C0"/>
                </a:solidFill>
              </a:rPr>
              <a:t>Enable VT-d table to support multi-domain for single device</a:t>
            </a:r>
            <a:endParaRPr lang="en-US" sz="2000" dirty="0" smtClean="0">
              <a:solidFill>
                <a:srgbClr val="0070C0"/>
              </a:solidFill>
            </a:endParaRPr>
          </a:p>
          <a:p>
            <a:pPr lvl="5">
              <a:buFont typeface="Arial" pitchFamily="34" charset="0"/>
              <a:buChar char="•"/>
            </a:pPr>
            <a:r>
              <a:rPr lang="en-US" sz="2400" dirty="0" smtClean="0">
                <a:solidFill>
                  <a:srgbClr val="002060"/>
                </a:solidFill>
              </a:rPr>
              <a:t>Collapse multiple page tables to single address translation table in VT-d</a:t>
            </a:r>
          </a:p>
          <a:p>
            <a:pPr lvl="2">
              <a:buFont typeface="Arial" pitchFamily="34" charset="0"/>
              <a:buChar char="•"/>
            </a:pPr>
            <a:endParaRPr lang="en-US" sz="2400" dirty="0" smtClean="0">
              <a:solidFill>
                <a:srgbClr val="002060"/>
              </a:solidFill>
            </a:endParaRPr>
          </a:p>
          <a:p>
            <a:pPr lvl="2">
              <a:buFont typeface="Arial" pitchFamily="34" charset="0"/>
              <a:buChar char="•"/>
            </a:pPr>
            <a:endParaRPr lang="en-US" sz="2400" dirty="0" smtClean="0">
              <a:solidFill>
                <a:srgbClr val="002060"/>
              </a:solidFill>
            </a:endParaRPr>
          </a:p>
          <a:p>
            <a:pPr lvl="2">
              <a:buFont typeface="Arial" pitchFamily="34" charset="0"/>
              <a:buChar char="•"/>
            </a:pPr>
            <a:endParaRPr lang="en-US" sz="2200" dirty="0" smtClean="0">
              <a:solidFill>
                <a:schemeClr val="tx1">
                  <a:lumMod val="50000"/>
                </a:schemeClr>
              </a:solidFill>
            </a:endParaRPr>
          </a:p>
        </p:txBody>
      </p:sp>
      <p:sp>
        <p:nvSpPr>
          <p:cNvPr id="4" name="页脚占位符 3"/>
          <p:cNvSpPr>
            <a:spLocks noGrp="1"/>
          </p:cNvSpPr>
          <p:nvPr>
            <p:ph type="ftr" sz="quarter" idx="11"/>
          </p:nvPr>
        </p:nvSpPr>
        <p:spPr>
          <a:xfrm>
            <a:off x="5254625" y="6400800"/>
            <a:ext cx="3889375" cy="304800"/>
          </a:xfrm>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5613" y="273050"/>
            <a:ext cx="8237537" cy="641350"/>
          </a:xfrm>
        </p:spPr>
        <p:txBody>
          <a:bodyPr/>
          <a:lstStyle/>
          <a:p>
            <a:pPr algn="ctr"/>
            <a:r>
              <a:rPr lang="en-US" sz="2400" dirty="0" smtClean="0">
                <a:solidFill>
                  <a:srgbClr val="002060"/>
                </a:solidFill>
              </a:rPr>
              <a:t>Augmented Host Device Driver Commands Handling</a:t>
            </a:r>
            <a:endParaRPr lang="en-US" sz="2400" dirty="0">
              <a:solidFill>
                <a:srgbClr val="002060"/>
              </a:solidFill>
            </a:endParaRPr>
          </a:p>
        </p:txBody>
      </p:sp>
      <p:sp>
        <p:nvSpPr>
          <p:cNvPr id="4" name="页脚占位符 3"/>
          <p:cNvSpPr>
            <a:spLocks noGrp="1"/>
          </p:cNvSpPr>
          <p:nvPr>
            <p:ph type="ftr" sz="quarter" idx="11"/>
          </p:nvPr>
        </p:nvSpPr>
        <p:spPr/>
        <p:txBody>
          <a:bodyPr/>
          <a:lstStyle/>
          <a:p>
            <a:pPr>
              <a:defRPr/>
            </a:pPr>
            <a:r>
              <a:rPr lang="en-US" dirty="0" smtClean="0"/>
              <a:t>Intel Confidential</a:t>
            </a:r>
            <a:endParaRPr lang="en-US" dirty="0"/>
          </a:p>
        </p:txBody>
      </p:sp>
      <p:sp>
        <p:nvSpPr>
          <p:cNvPr id="5" name="内容占位符 4"/>
          <p:cNvSpPr txBox="1">
            <a:spLocks noGrp="1"/>
          </p:cNvSpPr>
          <p:nvPr>
            <p:ph idx="1"/>
          </p:nvPr>
        </p:nvSpPr>
        <p:spPr>
          <a:xfrm>
            <a:off x="381000" y="1295400"/>
            <a:ext cx="8237537" cy="5164491"/>
          </a:xfrm>
          <a:prstGeom prst="rect">
            <a:avLst/>
          </a:prstGeom>
          <a:noFill/>
        </p:spPr>
        <p:txBody>
          <a:bodyPr wrap="square" rtlCol="0">
            <a:spAutoFit/>
          </a:bodyPr>
          <a:lstStyle/>
          <a:p>
            <a:pPr>
              <a:buFont typeface="Arial" pitchFamily="34" charset="0"/>
              <a:buChar char="•"/>
            </a:pPr>
            <a:r>
              <a:rPr lang="en-US" sz="2400" dirty="0" smtClean="0">
                <a:solidFill>
                  <a:srgbClr val="0070C0"/>
                </a:solidFill>
              </a:rPr>
              <a:t>TX command</a:t>
            </a:r>
          </a:p>
          <a:p>
            <a:pPr lvl="2">
              <a:buFont typeface="Arial" pitchFamily="34" charset="0"/>
              <a:buChar char="•"/>
            </a:pPr>
            <a:r>
              <a:rPr lang="en-US" sz="2000" dirty="0" smtClean="0">
                <a:solidFill>
                  <a:srgbClr val="002060"/>
                </a:solidFill>
              </a:rPr>
              <a:t>Pass it directly to associated </a:t>
            </a:r>
            <a:r>
              <a:rPr lang="en-US" sz="2000" dirty="0" err="1" smtClean="0">
                <a:solidFill>
                  <a:srgbClr val="002060"/>
                </a:solidFill>
              </a:rPr>
              <a:t>vMAC</a:t>
            </a:r>
            <a:r>
              <a:rPr lang="en-US" sz="2000" dirty="0" smtClean="0">
                <a:solidFill>
                  <a:srgbClr val="002060"/>
                </a:solidFill>
              </a:rPr>
              <a:t> on </a:t>
            </a:r>
            <a:r>
              <a:rPr lang="en-US" sz="2000" dirty="0" err="1" smtClean="0">
                <a:solidFill>
                  <a:srgbClr val="002060"/>
                </a:solidFill>
              </a:rPr>
              <a:t>WiFi</a:t>
            </a:r>
            <a:r>
              <a:rPr lang="en-US" sz="2000" dirty="0" smtClean="0">
                <a:solidFill>
                  <a:srgbClr val="002060"/>
                </a:solidFill>
              </a:rPr>
              <a:t> NIC</a:t>
            </a:r>
          </a:p>
          <a:p>
            <a:pPr>
              <a:buFont typeface="Arial" pitchFamily="34" charset="0"/>
              <a:buChar char="•"/>
            </a:pPr>
            <a:r>
              <a:rPr lang="en-US" altLang="zh-CN" sz="2400" dirty="0" smtClean="0">
                <a:solidFill>
                  <a:srgbClr val="0070C0"/>
                </a:solidFill>
              </a:rPr>
              <a:t>Rate Control Command</a:t>
            </a:r>
          </a:p>
          <a:p>
            <a:pPr lvl="2">
              <a:buFont typeface="Arial" pitchFamily="34" charset="0"/>
              <a:buChar char="•"/>
            </a:pPr>
            <a:r>
              <a:rPr lang="en-US" altLang="zh-CN" sz="2000" dirty="0" smtClean="0">
                <a:solidFill>
                  <a:srgbClr val="002060"/>
                </a:solidFill>
              </a:rPr>
              <a:t>Only update the rate table associated with the specific VM-ID</a:t>
            </a:r>
          </a:p>
          <a:p>
            <a:pPr>
              <a:buFont typeface="Arial" pitchFamily="34" charset="0"/>
              <a:buChar char="•"/>
            </a:pPr>
            <a:r>
              <a:rPr lang="en-US" altLang="zh-CN" sz="2400" dirty="0" smtClean="0">
                <a:solidFill>
                  <a:srgbClr val="0070C0"/>
                </a:solidFill>
              </a:rPr>
              <a:t>Device Initialization</a:t>
            </a:r>
          </a:p>
          <a:p>
            <a:pPr lvl="2">
              <a:buFont typeface="Arial" pitchFamily="34" charset="0"/>
              <a:buChar char="•"/>
            </a:pPr>
            <a:r>
              <a:rPr lang="en-US" altLang="zh-CN" sz="2000" dirty="0" smtClean="0">
                <a:solidFill>
                  <a:srgbClr val="002060"/>
                </a:solidFill>
              </a:rPr>
              <a:t>Start a new </a:t>
            </a:r>
            <a:r>
              <a:rPr lang="en-US" altLang="zh-CN" sz="2000" dirty="0" err="1" smtClean="0">
                <a:solidFill>
                  <a:srgbClr val="002060"/>
                </a:solidFill>
              </a:rPr>
              <a:t>vMAC</a:t>
            </a:r>
            <a:r>
              <a:rPr lang="en-US" altLang="zh-CN" sz="2000" dirty="0" smtClean="0">
                <a:solidFill>
                  <a:srgbClr val="002060"/>
                </a:solidFill>
              </a:rPr>
              <a:t>, and starting state/information mapping to new </a:t>
            </a:r>
            <a:r>
              <a:rPr lang="en-US" altLang="zh-CN" sz="2000" dirty="0" err="1" smtClean="0">
                <a:solidFill>
                  <a:srgbClr val="002060"/>
                </a:solidFill>
              </a:rPr>
              <a:t>vMAC</a:t>
            </a:r>
            <a:endParaRPr lang="en-US" altLang="zh-CN" sz="2000" dirty="0" smtClean="0">
              <a:solidFill>
                <a:srgbClr val="002060"/>
              </a:solidFill>
            </a:endParaRPr>
          </a:p>
          <a:p>
            <a:pPr>
              <a:buFont typeface="Arial" pitchFamily="34" charset="0"/>
              <a:buChar char="•"/>
            </a:pPr>
            <a:r>
              <a:rPr lang="en-US" altLang="zh-CN" sz="2400" dirty="0" smtClean="0">
                <a:solidFill>
                  <a:srgbClr val="0070C0"/>
                </a:solidFill>
              </a:rPr>
              <a:t>Scan request</a:t>
            </a:r>
          </a:p>
          <a:p>
            <a:pPr lvl="2">
              <a:buFont typeface="Arial" pitchFamily="34" charset="0"/>
              <a:buChar char="•"/>
            </a:pPr>
            <a:r>
              <a:rPr lang="en-US" altLang="zh-CN" sz="2000" dirty="0" smtClean="0">
                <a:solidFill>
                  <a:srgbClr val="002060"/>
                </a:solidFill>
              </a:rPr>
              <a:t>Consolidate properly of scan requests from different VMs</a:t>
            </a:r>
          </a:p>
          <a:p>
            <a:pPr lvl="2">
              <a:buFont typeface="Arial" pitchFamily="34" charset="0"/>
              <a:buChar char="•"/>
            </a:pPr>
            <a:r>
              <a:rPr lang="en-US" altLang="zh-CN" sz="2000" dirty="0" smtClean="0">
                <a:solidFill>
                  <a:srgbClr val="002060"/>
                </a:solidFill>
              </a:rPr>
              <a:t>May return previous stored scan results to VMs</a:t>
            </a:r>
            <a:endParaRPr lang="en-US" altLang="zh-CN" sz="2200" dirty="0" smtClean="0">
              <a:solidFill>
                <a:srgbClr val="002060"/>
              </a:solidFill>
            </a:endParaRPr>
          </a:p>
          <a:p>
            <a:pPr lvl="1">
              <a:buFont typeface="Arial" pitchFamily="34" charset="0"/>
              <a:buChar char="•"/>
            </a:pPr>
            <a:r>
              <a:rPr lang="en-US" sz="2600" dirty="0" smtClean="0">
                <a:solidFill>
                  <a:srgbClr val="FF0000"/>
                </a:solidFill>
              </a:rPr>
              <a:t>And a lot more …… </a:t>
            </a:r>
            <a:endParaRPr lang="en-US" sz="2800"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37537" cy="793750"/>
          </a:xfrm>
        </p:spPr>
        <p:txBody>
          <a:bodyPr/>
          <a:lstStyle/>
          <a:p>
            <a:pPr algn="ctr"/>
            <a:r>
              <a:rPr lang="en-US" altLang="zh-CN" sz="3200" dirty="0" smtClean="0">
                <a:solidFill>
                  <a:srgbClr val="002060"/>
                </a:solidFill>
              </a:rPr>
              <a:t>Performance</a:t>
            </a:r>
            <a:endParaRPr lang="en-US" sz="3200" dirty="0">
              <a:solidFill>
                <a:srgbClr val="002060"/>
              </a:solidFill>
            </a:endParaRPr>
          </a:p>
        </p:txBody>
      </p:sp>
      <p:sp>
        <p:nvSpPr>
          <p:cNvPr id="3" name="Content Placeholder 2"/>
          <p:cNvSpPr>
            <a:spLocks noGrp="1"/>
          </p:cNvSpPr>
          <p:nvPr>
            <p:ph idx="1"/>
          </p:nvPr>
        </p:nvSpPr>
        <p:spPr>
          <a:xfrm>
            <a:off x="457200" y="914400"/>
            <a:ext cx="8231187" cy="5562600"/>
          </a:xfrm>
        </p:spPr>
        <p:txBody>
          <a:bodyPr/>
          <a:lstStyle/>
          <a:p>
            <a:pPr>
              <a:buFont typeface="Arial" pitchFamily="34" charset="0"/>
              <a:buChar char="•"/>
            </a:pPr>
            <a:r>
              <a:rPr lang="en-US" sz="2400" b="1" dirty="0" smtClean="0"/>
              <a:t>Benchmarks</a:t>
            </a:r>
          </a:p>
          <a:p>
            <a:pPr lvl="2">
              <a:buFont typeface="Arial" pitchFamily="34" charset="0"/>
              <a:buChar char="•"/>
            </a:pPr>
            <a:r>
              <a:rPr lang="en-US" sz="2000" b="1" dirty="0" smtClean="0">
                <a:solidFill>
                  <a:srgbClr val="002060"/>
                </a:solidFill>
              </a:rPr>
              <a:t>Chariot</a:t>
            </a:r>
            <a:r>
              <a:rPr lang="en-US" sz="2000" dirty="0" smtClean="0">
                <a:solidFill>
                  <a:srgbClr val="002060"/>
                </a:solidFill>
              </a:rPr>
              <a:t> benchmark tool</a:t>
            </a:r>
          </a:p>
          <a:p>
            <a:pPr lvl="2">
              <a:buFont typeface="Arial" pitchFamily="34" charset="0"/>
              <a:buChar char="•"/>
            </a:pPr>
            <a:r>
              <a:rPr lang="en-US" sz="2000" i="1" dirty="0" smtClean="0">
                <a:solidFill>
                  <a:srgbClr val="002060"/>
                </a:solidFill>
              </a:rPr>
              <a:t>Metrics</a:t>
            </a:r>
            <a:r>
              <a:rPr lang="en-US" sz="2000" dirty="0" smtClean="0">
                <a:solidFill>
                  <a:srgbClr val="002060"/>
                </a:solidFill>
              </a:rPr>
              <a:t>: TCP &amp; UDP throughputs, </a:t>
            </a:r>
          </a:p>
          <a:p>
            <a:pPr lvl="2">
              <a:buFont typeface="Arial" pitchFamily="34" charset="0"/>
              <a:buChar char="•"/>
            </a:pPr>
            <a:r>
              <a:rPr lang="en-US" sz="2000" dirty="0" smtClean="0">
                <a:solidFill>
                  <a:srgbClr val="002060"/>
                </a:solidFill>
              </a:rPr>
              <a:t>Ping round-trip latency</a:t>
            </a:r>
          </a:p>
          <a:p>
            <a:pPr lvl="1">
              <a:buFont typeface="Arial" pitchFamily="34" charset="0"/>
              <a:buChar char="•"/>
            </a:pPr>
            <a:r>
              <a:rPr lang="en-US" sz="2800" b="1" dirty="0" smtClean="0">
                <a:ea typeface="+mn-ea"/>
                <a:cs typeface="+mn-cs"/>
              </a:rPr>
              <a:t> </a:t>
            </a:r>
            <a:r>
              <a:rPr lang="en-US" sz="2400" b="1" dirty="0" smtClean="0">
                <a:ea typeface="+mn-ea"/>
                <a:cs typeface="+mn-cs"/>
              </a:rPr>
              <a:t>Setup</a:t>
            </a:r>
            <a:endParaRPr lang="en-US" sz="2800" b="1" dirty="0" smtClean="0">
              <a:ea typeface="+mn-ea"/>
              <a:cs typeface="+mn-cs"/>
            </a:endParaRPr>
          </a:p>
          <a:p>
            <a:pPr lvl="2">
              <a:buFont typeface="Arial" pitchFamily="34" charset="0"/>
              <a:buChar char="•"/>
            </a:pPr>
            <a:r>
              <a:rPr lang="en-US" sz="2000" dirty="0" smtClean="0">
                <a:solidFill>
                  <a:srgbClr val="002060"/>
                </a:solidFill>
              </a:rPr>
              <a:t>HP </a:t>
            </a:r>
            <a:r>
              <a:rPr lang="en-US" sz="2000" dirty="0" err="1" smtClean="0">
                <a:solidFill>
                  <a:srgbClr val="002060"/>
                </a:solidFill>
              </a:rPr>
              <a:t>EliteBook</a:t>
            </a:r>
            <a:r>
              <a:rPr lang="en-US" sz="2000" dirty="0" smtClean="0">
                <a:solidFill>
                  <a:srgbClr val="002060"/>
                </a:solidFill>
              </a:rPr>
              <a:t> 6930p Laptop with Intel Core2 Duo CPU 2.53GHz (one core used), 4GB RAM, 80GB HD</a:t>
            </a:r>
          </a:p>
          <a:p>
            <a:pPr lvl="2">
              <a:buFont typeface="Arial" pitchFamily="34" charset="0"/>
              <a:buChar char="•"/>
            </a:pPr>
            <a:r>
              <a:rPr lang="en-US" sz="2000" dirty="0" smtClean="0">
                <a:solidFill>
                  <a:srgbClr val="002060"/>
                </a:solidFill>
              </a:rPr>
              <a:t>Intel </a:t>
            </a:r>
            <a:r>
              <a:rPr lang="en-US" sz="2000" dirty="0" err="1" smtClean="0">
                <a:solidFill>
                  <a:srgbClr val="002060"/>
                </a:solidFill>
              </a:rPr>
              <a:t>WiFi</a:t>
            </a:r>
            <a:r>
              <a:rPr lang="en-US" sz="2000" dirty="0" smtClean="0">
                <a:solidFill>
                  <a:srgbClr val="002060"/>
                </a:solidFill>
              </a:rPr>
              <a:t> 5300 AGN Card + Cisco WAP410N AP</a:t>
            </a:r>
          </a:p>
          <a:p>
            <a:pPr lvl="2">
              <a:buFont typeface="Arial" pitchFamily="34" charset="0"/>
              <a:buChar char="•"/>
            </a:pPr>
            <a:r>
              <a:rPr lang="en-US" sz="2000" dirty="0" smtClean="0">
                <a:solidFill>
                  <a:srgbClr val="002060"/>
                </a:solidFill>
              </a:rPr>
              <a:t>KVM + </a:t>
            </a:r>
            <a:r>
              <a:rPr lang="en-US" sz="2000" dirty="0" err="1" smtClean="0">
                <a:solidFill>
                  <a:srgbClr val="002060"/>
                </a:solidFill>
              </a:rPr>
              <a:t>Qemu</a:t>
            </a:r>
            <a:r>
              <a:rPr lang="en-US" sz="2000" dirty="0" smtClean="0">
                <a:solidFill>
                  <a:srgbClr val="002060"/>
                </a:solidFill>
              </a:rPr>
              <a:t> + Linux 2.6.33.1</a:t>
            </a:r>
            <a:endParaRPr lang="en-US" sz="2000" dirty="0" smtClean="0"/>
          </a:p>
          <a:p>
            <a:pPr>
              <a:buFont typeface="Arial" pitchFamily="34" charset="0"/>
              <a:buChar char="•"/>
            </a:pPr>
            <a:r>
              <a:rPr lang="en-US" sz="2400" b="1" dirty="0" smtClean="0"/>
              <a:t>Comparing Groups</a:t>
            </a:r>
          </a:p>
          <a:p>
            <a:pPr lvl="2">
              <a:buFont typeface="Arial" pitchFamily="34" charset="0"/>
              <a:buChar char="•"/>
            </a:pPr>
            <a:r>
              <a:rPr lang="en-US" sz="2000" i="1" dirty="0" smtClean="0">
                <a:solidFill>
                  <a:srgbClr val="C00000"/>
                </a:solidFill>
              </a:rPr>
              <a:t>Virtual </a:t>
            </a:r>
            <a:r>
              <a:rPr lang="en-US" sz="2000" i="1" dirty="0" err="1" smtClean="0">
                <a:solidFill>
                  <a:srgbClr val="C00000"/>
                </a:solidFill>
              </a:rPr>
              <a:t>WiFi</a:t>
            </a:r>
            <a:r>
              <a:rPr lang="en-US" sz="2000" dirty="0" smtClean="0">
                <a:solidFill>
                  <a:srgbClr val="0860A8"/>
                </a:solidFill>
              </a:rPr>
              <a:t>: VM with virtual </a:t>
            </a:r>
            <a:r>
              <a:rPr lang="en-US" sz="2000" dirty="0" err="1" smtClean="0">
                <a:solidFill>
                  <a:srgbClr val="0860A8"/>
                </a:solidFill>
              </a:rPr>
              <a:t>WiFi</a:t>
            </a:r>
            <a:r>
              <a:rPr lang="en-US" sz="2000" dirty="0" smtClean="0">
                <a:solidFill>
                  <a:srgbClr val="0860A8"/>
                </a:solidFill>
              </a:rPr>
              <a:t> system</a:t>
            </a:r>
            <a:endParaRPr lang="en-US" sz="2000" b="1" dirty="0" smtClean="0"/>
          </a:p>
          <a:p>
            <a:pPr lvl="2">
              <a:buFont typeface="Arial" pitchFamily="34" charset="0"/>
              <a:buChar char="•"/>
            </a:pPr>
            <a:r>
              <a:rPr lang="en-US" sz="2000" i="1" dirty="0" smtClean="0">
                <a:solidFill>
                  <a:srgbClr val="C00000"/>
                </a:solidFill>
              </a:rPr>
              <a:t>Native</a:t>
            </a:r>
            <a:r>
              <a:rPr lang="en-US" sz="2000" dirty="0" smtClean="0"/>
              <a:t>: Linux with Native </a:t>
            </a:r>
            <a:r>
              <a:rPr lang="en-US" sz="2000" dirty="0" err="1" smtClean="0"/>
              <a:t>WiFi</a:t>
            </a:r>
            <a:r>
              <a:rPr lang="en-US" sz="2000" dirty="0" smtClean="0"/>
              <a:t> driver</a:t>
            </a:r>
          </a:p>
          <a:p>
            <a:pPr lvl="2">
              <a:buFont typeface="Arial" pitchFamily="34" charset="0"/>
              <a:buChar char="•"/>
            </a:pPr>
            <a:r>
              <a:rPr lang="en-US" sz="2000" i="1" dirty="0" smtClean="0">
                <a:solidFill>
                  <a:srgbClr val="C00000"/>
                </a:solidFill>
              </a:rPr>
              <a:t>Passthrough</a:t>
            </a:r>
            <a:r>
              <a:rPr lang="en-US" sz="2000" dirty="0" smtClean="0"/>
              <a:t>: VM with direct assigned </a:t>
            </a:r>
            <a:r>
              <a:rPr lang="en-US" sz="2000" dirty="0" err="1" smtClean="0"/>
              <a:t>WiFi</a:t>
            </a:r>
            <a:r>
              <a:rPr lang="en-US" sz="2000" dirty="0" smtClean="0"/>
              <a:t> device</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37537" cy="660400"/>
          </a:xfrm>
        </p:spPr>
        <p:txBody>
          <a:bodyPr/>
          <a:lstStyle/>
          <a:p>
            <a:r>
              <a:rPr lang="en-US" sz="3200" dirty="0" smtClean="0"/>
              <a:t>Performance – TCP Throughputs</a:t>
            </a:r>
            <a:endParaRPr lang="en-US" sz="3200" dirty="0"/>
          </a:p>
        </p:txBody>
      </p:sp>
      <p:graphicFrame>
        <p:nvGraphicFramePr>
          <p:cNvPr id="8" name="Chart 2"/>
          <p:cNvGraphicFramePr/>
          <p:nvPr/>
        </p:nvGraphicFramePr>
        <p:xfrm>
          <a:off x="914400" y="1447800"/>
          <a:ext cx="69342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37537" cy="660400"/>
          </a:xfrm>
        </p:spPr>
        <p:txBody>
          <a:bodyPr/>
          <a:lstStyle/>
          <a:p>
            <a:r>
              <a:rPr lang="en-US" sz="3200" dirty="0" smtClean="0"/>
              <a:t>Performance  - UDP Throughputs</a:t>
            </a:r>
            <a:endParaRPr lang="en-US" sz="3200" dirty="0"/>
          </a:p>
        </p:txBody>
      </p:sp>
      <p:graphicFrame>
        <p:nvGraphicFramePr>
          <p:cNvPr id="6" name="Chart 2"/>
          <p:cNvGraphicFramePr/>
          <p:nvPr/>
        </p:nvGraphicFramePr>
        <p:xfrm>
          <a:off x="990600" y="1295400"/>
          <a:ext cx="65532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37537" cy="660400"/>
          </a:xfrm>
        </p:spPr>
        <p:txBody>
          <a:bodyPr/>
          <a:lstStyle/>
          <a:p>
            <a:r>
              <a:rPr lang="en-US" sz="3200" dirty="0" smtClean="0"/>
              <a:t>Virtual WiFi: Performance - Latency</a:t>
            </a:r>
            <a:endParaRPr lang="en-US" sz="3200" dirty="0"/>
          </a:p>
        </p:txBody>
      </p:sp>
      <p:graphicFrame>
        <p:nvGraphicFramePr>
          <p:cNvPr id="7" name="Chart 4"/>
          <p:cNvGraphicFramePr/>
          <p:nvPr/>
        </p:nvGraphicFramePr>
        <p:xfrm>
          <a:off x="457200" y="1219200"/>
          <a:ext cx="8229600" cy="5105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37537" cy="609600"/>
          </a:xfrm>
        </p:spPr>
        <p:txBody>
          <a:bodyPr/>
          <a:lstStyle/>
          <a:p>
            <a:pPr algn="ctr"/>
            <a:r>
              <a:rPr lang="en-US" altLang="zh-CN" sz="3200" dirty="0" smtClean="0">
                <a:solidFill>
                  <a:srgbClr val="002060"/>
                </a:solidFill>
              </a:rPr>
              <a:t>VM Additional Latency on TX-path</a:t>
            </a:r>
            <a:endParaRPr lang="zh-CN" altLang="en-US" sz="2800" dirty="0">
              <a:solidFill>
                <a:srgbClr val="002060"/>
              </a:solidFill>
            </a:endParaRPr>
          </a:p>
        </p:txBody>
      </p:sp>
      <p:sp>
        <p:nvSpPr>
          <p:cNvPr id="4" name="页脚占位符 3"/>
          <p:cNvSpPr>
            <a:spLocks noGrp="1"/>
          </p:cNvSpPr>
          <p:nvPr>
            <p:ph type="ftr" sz="quarter" idx="11"/>
          </p:nvPr>
        </p:nvSpPr>
        <p:spPr/>
        <p:txBody>
          <a:bodyPr/>
          <a:lstStyle/>
          <a:p>
            <a:pPr>
              <a:defRPr/>
            </a:pPr>
            <a:r>
              <a:rPr lang="en-US" smtClean="0"/>
              <a:t>Intel Confidential</a:t>
            </a:r>
            <a:endParaRPr lang="en-US"/>
          </a:p>
        </p:txBody>
      </p:sp>
      <p:graphicFrame>
        <p:nvGraphicFramePr>
          <p:cNvPr id="8" name="图表 7"/>
          <p:cNvGraphicFramePr>
            <a:graphicFrameLocks/>
          </p:cNvGraphicFramePr>
          <p:nvPr/>
        </p:nvGraphicFramePr>
        <p:xfrm>
          <a:off x="228600" y="1066800"/>
          <a:ext cx="80772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819400" y="3048000"/>
            <a:ext cx="6477000" cy="954107"/>
          </a:xfrm>
          <a:prstGeom prst="rect">
            <a:avLst/>
          </a:prstGeom>
          <a:noFill/>
        </p:spPr>
        <p:txBody>
          <a:bodyPr wrap="square" rtlCol="0">
            <a:spAutoFit/>
          </a:bodyPr>
          <a:lstStyle/>
          <a:p>
            <a:pPr>
              <a:buFont typeface="Wingdings" pitchFamily="2" charset="2"/>
              <a:buChar char="§"/>
            </a:pPr>
            <a:r>
              <a:rPr lang="en-US" sz="2800" b="1" dirty="0" smtClean="0">
                <a:solidFill>
                  <a:srgbClr val="C00000"/>
                </a:solidFill>
              </a:rPr>
              <a:t>  Address translation takes almost half of the time</a:t>
            </a:r>
            <a:endParaRPr lang="en-US" sz="28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rgbClr val="002060"/>
                </a:solidFill>
              </a:rPr>
              <a:t>System Overall CPU Cost</a:t>
            </a:r>
            <a:br>
              <a:rPr lang="en-US" sz="3200" dirty="0" smtClean="0">
                <a:solidFill>
                  <a:srgbClr val="002060"/>
                </a:solidFill>
              </a:rPr>
            </a:br>
            <a:r>
              <a:rPr lang="en-US" sz="1800" b="0" dirty="0" smtClean="0">
                <a:solidFill>
                  <a:srgbClr val="002060"/>
                </a:solidFill>
              </a:rPr>
              <a:t>(single core, 2.53GHz)</a:t>
            </a:r>
            <a:endParaRPr lang="en-US" sz="3200" b="0" dirty="0">
              <a:solidFill>
                <a:srgbClr val="002060"/>
              </a:solidFill>
            </a:endParaRPr>
          </a:p>
        </p:txBody>
      </p:sp>
      <p:graphicFrame>
        <p:nvGraphicFramePr>
          <p:cNvPr id="7" name="图表 6"/>
          <p:cNvGraphicFramePr/>
          <p:nvPr/>
        </p:nvGraphicFramePr>
        <p:xfrm>
          <a:off x="609600" y="1295400"/>
          <a:ext cx="75438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5" name="椭圆 4"/>
          <p:cNvSpPr/>
          <p:nvPr/>
        </p:nvSpPr>
        <p:spPr bwMode="auto">
          <a:xfrm>
            <a:off x="1676400" y="1524000"/>
            <a:ext cx="1219200" cy="4724400"/>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rgbClr val="002060"/>
                </a:solidFill>
              </a:rPr>
              <a:t>Major Virtualization Overheads</a:t>
            </a:r>
            <a:endParaRPr lang="en-US" sz="3200" dirty="0">
              <a:solidFill>
                <a:srgbClr val="002060"/>
              </a:solidFill>
            </a:endParaRPr>
          </a:p>
        </p:txBody>
      </p:sp>
      <p:sp>
        <p:nvSpPr>
          <p:cNvPr id="3" name="Content Placeholder 2"/>
          <p:cNvSpPr>
            <a:spLocks noGrp="1"/>
          </p:cNvSpPr>
          <p:nvPr>
            <p:ph idx="1"/>
          </p:nvPr>
        </p:nvSpPr>
        <p:spPr>
          <a:xfrm>
            <a:off x="457200" y="1371600"/>
            <a:ext cx="8237537" cy="4724400"/>
          </a:xfrm>
        </p:spPr>
        <p:txBody>
          <a:bodyPr/>
          <a:lstStyle/>
          <a:p>
            <a:pPr>
              <a:buFont typeface="Arial" pitchFamily="34" charset="0"/>
              <a:buChar char="•"/>
            </a:pPr>
            <a:r>
              <a:rPr lang="en-US" sz="2800" b="1" dirty="0" smtClean="0">
                <a:solidFill>
                  <a:srgbClr val="0070C0"/>
                </a:solidFill>
              </a:rPr>
              <a:t>Address translation</a:t>
            </a:r>
            <a:endParaRPr lang="en-US" sz="2800" b="1" dirty="0" smtClean="0">
              <a:solidFill>
                <a:srgbClr val="0070C0"/>
              </a:solidFill>
              <a:sym typeface="Wingdings" pitchFamily="2" charset="2"/>
            </a:endParaRPr>
          </a:p>
          <a:p>
            <a:pPr lvl="2">
              <a:buFont typeface="Arial" pitchFamily="34" charset="0"/>
              <a:buChar char="•"/>
            </a:pPr>
            <a:r>
              <a:rPr lang="en-US" sz="2400" dirty="0" smtClean="0">
                <a:solidFill>
                  <a:schemeClr val="tx1">
                    <a:lumMod val="50000"/>
                  </a:schemeClr>
                </a:solidFill>
                <a:sym typeface="Wingdings" pitchFamily="2" charset="2"/>
              </a:rPr>
              <a:t>Solution: Hardware IOMMU </a:t>
            </a:r>
          </a:p>
          <a:p>
            <a:pPr lvl="3">
              <a:buFont typeface="Arial" pitchFamily="34" charset="0"/>
              <a:buChar char="•"/>
            </a:pPr>
            <a:r>
              <a:rPr lang="en-US" sz="2400" dirty="0" smtClean="0">
                <a:solidFill>
                  <a:schemeClr val="tx1">
                    <a:lumMod val="50000"/>
                  </a:schemeClr>
                </a:solidFill>
                <a:sym typeface="Wingdings" pitchFamily="2" charset="2"/>
              </a:rPr>
              <a:t> </a:t>
            </a:r>
            <a:r>
              <a:rPr lang="en-US" sz="2200" dirty="0" smtClean="0">
                <a:solidFill>
                  <a:schemeClr val="tx1">
                    <a:lumMod val="50000"/>
                  </a:schemeClr>
                </a:solidFill>
                <a:sym typeface="Wingdings" pitchFamily="2" charset="2"/>
              </a:rPr>
              <a:t>IOMMU hw do the address translation</a:t>
            </a:r>
          </a:p>
          <a:p>
            <a:pPr lvl="3">
              <a:buFont typeface="Arial" pitchFamily="34" charset="0"/>
              <a:buChar char="•"/>
            </a:pPr>
            <a:r>
              <a:rPr lang="en-US" sz="2200" dirty="0" smtClean="0">
                <a:solidFill>
                  <a:schemeClr val="tx1">
                    <a:lumMod val="50000"/>
                  </a:schemeClr>
                </a:solidFill>
                <a:sym typeface="Wingdings" pitchFamily="2" charset="2"/>
              </a:rPr>
              <a:t> Reduce the VM additional latency/CPU usage </a:t>
            </a:r>
            <a:endParaRPr lang="en-US" sz="2200" dirty="0" smtClean="0">
              <a:solidFill>
                <a:schemeClr val="tx1">
                  <a:lumMod val="50000"/>
                </a:schemeClr>
              </a:solidFill>
            </a:endParaRPr>
          </a:p>
        </p:txBody>
      </p:sp>
      <p:sp>
        <p:nvSpPr>
          <p:cNvPr id="4" name="Footer Placeholder 3"/>
          <p:cNvSpPr>
            <a:spLocks noGrp="1"/>
          </p:cNvSpPr>
          <p:nvPr>
            <p:ph type="ftr" sz="quarter" idx="11"/>
          </p:nvPr>
        </p:nvSpPr>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rgbClr val="002060"/>
                </a:solidFill>
              </a:rPr>
              <a:t>Major Virtualization Overheads</a:t>
            </a:r>
            <a:endParaRPr lang="en-US" sz="3200" dirty="0">
              <a:solidFill>
                <a:srgbClr val="002060"/>
              </a:solidFill>
            </a:endParaRPr>
          </a:p>
        </p:txBody>
      </p:sp>
      <p:sp>
        <p:nvSpPr>
          <p:cNvPr id="3" name="Content Placeholder 2"/>
          <p:cNvSpPr>
            <a:spLocks noGrp="1"/>
          </p:cNvSpPr>
          <p:nvPr>
            <p:ph idx="1"/>
          </p:nvPr>
        </p:nvSpPr>
        <p:spPr>
          <a:xfrm>
            <a:off x="457200" y="1371600"/>
            <a:ext cx="8237537" cy="4724400"/>
          </a:xfrm>
        </p:spPr>
        <p:txBody>
          <a:bodyPr/>
          <a:lstStyle/>
          <a:p>
            <a:pPr>
              <a:buFont typeface="Arial" pitchFamily="34" charset="0"/>
              <a:buChar char="•"/>
            </a:pPr>
            <a:r>
              <a:rPr lang="en-US" sz="2800" b="1" dirty="0" smtClean="0">
                <a:solidFill>
                  <a:schemeClr val="bg1">
                    <a:lumMod val="75000"/>
                  </a:schemeClr>
                </a:solidFill>
              </a:rPr>
              <a:t>Address translation</a:t>
            </a:r>
            <a:endParaRPr lang="en-US" sz="2800" b="1" dirty="0" smtClean="0">
              <a:solidFill>
                <a:schemeClr val="bg1">
                  <a:lumMod val="75000"/>
                </a:schemeClr>
              </a:solidFill>
              <a:sym typeface="Wingdings" pitchFamily="2" charset="2"/>
            </a:endParaRPr>
          </a:p>
          <a:p>
            <a:pPr lvl="2">
              <a:buFont typeface="Arial" pitchFamily="34" charset="0"/>
              <a:buChar char="•"/>
            </a:pPr>
            <a:r>
              <a:rPr lang="en-US" sz="2400" dirty="0" smtClean="0">
                <a:solidFill>
                  <a:schemeClr val="bg1">
                    <a:lumMod val="75000"/>
                  </a:schemeClr>
                </a:solidFill>
                <a:sym typeface="Wingdings" pitchFamily="2" charset="2"/>
              </a:rPr>
              <a:t>Solution: Hardware IOMMU </a:t>
            </a:r>
          </a:p>
          <a:p>
            <a:pPr>
              <a:buFont typeface="Arial" pitchFamily="34" charset="0"/>
              <a:buChar char="•"/>
            </a:pPr>
            <a:r>
              <a:rPr lang="en-US" sz="2800" b="1" dirty="0" smtClean="0">
                <a:solidFill>
                  <a:srgbClr val="0070C0"/>
                </a:solidFill>
              </a:rPr>
              <a:t>Interrupt Handling </a:t>
            </a:r>
            <a:endParaRPr lang="en-US" sz="2800" b="1" dirty="0" smtClean="0">
              <a:solidFill>
                <a:srgbClr val="0070C0"/>
              </a:solidFill>
              <a:sym typeface="Wingdings" pitchFamily="2" charset="2"/>
            </a:endParaRPr>
          </a:p>
          <a:p>
            <a:pPr lvl="2">
              <a:buFont typeface="Arial" pitchFamily="34" charset="0"/>
              <a:buChar char="•"/>
            </a:pPr>
            <a:r>
              <a:rPr lang="en-US" altLang="zh-CN" sz="2400" dirty="0" smtClean="0">
                <a:solidFill>
                  <a:schemeClr val="tx1">
                    <a:lumMod val="50000"/>
                  </a:schemeClr>
                </a:solidFill>
              </a:rPr>
              <a:t>Coalesce interrupts disabled in host device driver</a:t>
            </a:r>
          </a:p>
          <a:p>
            <a:pPr lvl="2">
              <a:buFont typeface="Arial" pitchFamily="34" charset="0"/>
              <a:buChar char="•"/>
            </a:pPr>
            <a:r>
              <a:rPr lang="en-US" altLang="zh-CN" sz="2400" dirty="0" smtClean="0">
                <a:solidFill>
                  <a:schemeClr val="tx1">
                    <a:lumMod val="50000"/>
                  </a:schemeClr>
                </a:solidFill>
              </a:rPr>
              <a:t>Each physical interrupt leads to more synchronization &amp; signal VMs and kernel</a:t>
            </a:r>
          </a:p>
          <a:p>
            <a:pPr lvl="2">
              <a:buFont typeface="Arial" pitchFamily="34" charset="0"/>
              <a:buChar char="•"/>
            </a:pPr>
            <a:r>
              <a:rPr lang="en-US" altLang="zh-CN" sz="2400" dirty="0" smtClean="0">
                <a:solidFill>
                  <a:schemeClr val="tx1">
                    <a:lumMod val="50000"/>
                  </a:schemeClr>
                </a:solidFill>
              </a:rPr>
              <a:t>Solution: </a:t>
            </a:r>
            <a:r>
              <a:rPr lang="en-US" altLang="zh-CN" sz="2400" dirty="0" smtClean="0">
                <a:solidFill>
                  <a:srgbClr val="0070C0"/>
                </a:solidFill>
                <a:sym typeface="Wingdings" pitchFamily="2" charset="2"/>
              </a:rPr>
              <a:t>Interrupt coalescing </a:t>
            </a:r>
            <a:r>
              <a:rPr lang="en-US" altLang="zh-CN" sz="2400" dirty="0" smtClean="0">
                <a:solidFill>
                  <a:schemeClr val="tx1">
                    <a:lumMod val="50000"/>
                  </a:schemeClr>
                </a:solidFill>
                <a:sym typeface="Wingdings" pitchFamily="2" charset="2"/>
              </a:rPr>
              <a:t>in device model</a:t>
            </a:r>
            <a:endParaRPr lang="en-US" altLang="zh-CN" sz="2400" dirty="0" smtClean="0">
              <a:solidFill>
                <a:schemeClr val="tx1">
                  <a:lumMod val="50000"/>
                </a:schemeClr>
              </a:solidFill>
            </a:endParaRPr>
          </a:p>
          <a:p>
            <a:pPr lvl="3">
              <a:buNone/>
            </a:pPr>
            <a:r>
              <a:rPr lang="en-US" sz="2200" dirty="0" smtClean="0">
                <a:solidFill>
                  <a:schemeClr val="tx1">
                    <a:lumMod val="50000"/>
                  </a:schemeClr>
                </a:solidFill>
                <a:sym typeface="Wingdings" pitchFamily="2" charset="2"/>
              </a:rPr>
              <a:t> </a:t>
            </a:r>
            <a:endParaRPr lang="en-US" sz="2200" dirty="0" smtClean="0">
              <a:solidFill>
                <a:schemeClr val="tx1">
                  <a:lumMod val="50000"/>
                </a:schemeClr>
              </a:solidFill>
            </a:endParaRPr>
          </a:p>
        </p:txBody>
      </p:sp>
      <p:sp>
        <p:nvSpPr>
          <p:cNvPr id="4" name="Footer Placeholder 3"/>
          <p:cNvSpPr>
            <a:spLocks noGrp="1"/>
          </p:cNvSpPr>
          <p:nvPr>
            <p:ph type="ftr" sz="quarter" idx="11"/>
          </p:nvPr>
        </p:nvSpPr>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rgbClr val="002060"/>
                </a:solidFill>
              </a:rPr>
              <a:t>Major Virtualization Overheads</a:t>
            </a:r>
            <a:endParaRPr lang="en-US" sz="3200" dirty="0">
              <a:solidFill>
                <a:srgbClr val="002060"/>
              </a:solidFill>
            </a:endParaRPr>
          </a:p>
        </p:txBody>
      </p:sp>
      <p:sp>
        <p:nvSpPr>
          <p:cNvPr id="3" name="Content Placeholder 2"/>
          <p:cNvSpPr>
            <a:spLocks noGrp="1"/>
          </p:cNvSpPr>
          <p:nvPr>
            <p:ph idx="1"/>
          </p:nvPr>
        </p:nvSpPr>
        <p:spPr>
          <a:xfrm>
            <a:off x="457200" y="1371600"/>
            <a:ext cx="8237537" cy="4876800"/>
          </a:xfrm>
        </p:spPr>
        <p:txBody>
          <a:bodyPr/>
          <a:lstStyle/>
          <a:p>
            <a:pPr>
              <a:buFont typeface="Arial" pitchFamily="34" charset="0"/>
              <a:buChar char="•"/>
            </a:pPr>
            <a:r>
              <a:rPr lang="en-US" sz="2800" b="1" dirty="0" smtClean="0">
                <a:solidFill>
                  <a:schemeClr val="bg1">
                    <a:lumMod val="75000"/>
                  </a:schemeClr>
                </a:solidFill>
              </a:rPr>
              <a:t>Address translation</a:t>
            </a:r>
            <a:endParaRPr lang="en-US" sz="2800" b="1" dirty="0" smtClean="0">
              <a:solidFill>
                <a:schemeClr val="bg1">
                  <a:lumMod val="75000"/>
                </a:schemeClr>
              </a:solidFill>
              <a:sym typeface="Wingdings" pitchFamily="2" charset="2"/>
            </a:endParaRPr>
          </a:p>
          <a:p>
            <a:pPr lvl="2">
              <a:buFont typeface="Arial" pitchFamily="34" charset="0"/>
              <a:buChar char="•"/>
            </a:pPr>
            <a:r>
              <a:rPr lang="en-US" sz="2400" dirty="0" smtClean="0">
                <a:solidFill>
                  <a:schemeClr val="bg1">
                    <a:lumMod val="75000"/>
                  </a:schemeClr>
                </a:solidFill>
                <a:sym typeface="Wingdings" pitchFamily="2" charset="2"/>
              </a:rPr>
              <a:t>Solution: Hardware IOMMU </a:t>
            </a:r>
          </a:p>
          <a:p>
            <a:pPr>
              <a:buFont typeface="Arial" pitchFamily="34" charset="0"/>
              <a:buChar char="•"/>
            </a:pPr>
            <a:r>
              <a:rPr lang="en-US" sz="2800" b="1" dirty="0" smtClean="0">
                <a:solidFill>
                  <a:schemeClr val="bg1">
                    <a:lumMod val="75000"/>
                  </a:schemeClr>
                </a:solidFill>
              </a:rPr>
              <a:t>Interrupt Handling </a:t>
            </a:r>
            <a:endParaRPr lang="en-US" sz="2800" b="1" dirty="0" smtClean="0">
              <a:solidFill>
                <a:schemeClr val="bg1">
                  <a:lumMod val="75000"/>
                </a:schemeClr>
              </a:solidFill>
              <a:sym typeface="Wingdings" pitchFamily="2" charset="2"/>
            </a:endParaRPr>
          </a:p>
          <a:p>
            <a:pPr lvl="2">
              <a:buFont typeface="Arial" pitchFamily="34" charset="0"/>
              <a:buChar char="•"/>
            </a:pPr>
            <a:r>
              <a:rPr lang="en-US" altLang="zh-CN" sz="2400" dirty="0" smtClean="0">
                <a:solidFill>
                  <a:schemeClr val="bg1">
                    <a:lumMod val="75000"/>
                  </a:schemeClr>
                </a:solidFill>
              </a:rPr>
              <a:t>Solution: </a:t>
            </a:r>
            <a:r>
              <a:rPr lang="en-US" altLang="zh-CN" sz="2400" dirty="0" smtClean="0">
                <a:solidFill>
                  <a:schemeClr val="bg1">
                    <a:lumMod val="75000"/>
                  </a:schemeClr>
                </a:solidFill>
                <a:sym typeface="Wingdings" pitchFamily="2" charset="2"/>
              </a:rPr>
              <a:t>Interrupt coalescing in device model</a:t>
            </a:r>
          </a:p>
          <a:p>
            <a:pPr>
              <a:buFont typeface="Arial" pitchFamily="34" charset="0"/>
              <a:buChar char="•"/>
            </a:pPr>
            <a:r>
              <a:rPr lang="en-US" sz="2800" b="1" dirty="0" smtClean="0">
                <a:solidFill>
                  <a:srgbClr val="0070C0"/>
                </a:solidFill>
              </a:rPr>
              <a:t>I/O handling  </a:t>
            </a:r>
            <a:endParaRPr lang="en-US" sz="2800" b="1" dirty="0" smtClean="0">
              <a:solidFill>
                <a:srgbClr val="0070C0"/>
              </a:solidFill>
              <a:sym typeface="Wingdings" pitchFamily="2" charset="2"/>
            </a:endParaRPr>
          </a:p>
          <a:p>
            <a:pPr lvl="2">
              <a:buFont typeface="Arial" pitchFamily="34" charset="0"/>
              <a:buChar char="•"/>
            </a:pPr>
            <a:r>
              <a:rPr lang="en-US" altLang="zh-CN" sz="2200" b="1" dirty="0" smtClean="0">
                <a:solidFill>
                  <a:srgbClr val="002060"/>
                </a:solidFill>
              </a:rPr>
              <a:t>MMIO handling</a:t>
            </a:r>
          </a:p>
          <a:p>
            <a:pPr lvl="3">
              <a:buFont typeface="Arial" pitchFamily="34" charset="0"/>
              <a:buChar char="•"/>
            </a:pPr>
            <a:r>
              <a:rPr lang="en-US" altLang="zh-CN" sz="2400" dirty="0" smtClean="0">
                <a:solidFill>
                  <a:srgbClr val="002060"/>
                </a:solidFill>
              </a:rPr>
              <a:t>Context switches, Threads synchronization overhead for each TX/RX packet</a:t>
            </a:r>
          </a:p>
          <a:p>
            <a:pPr lvl="3">
              <a:buFont typeface="Arial" pitchFamily="34" charset="0"/>
              <a:buChar char="•"/>
            </a:pPr>
            <a:endParaRPr lang="en-US" altLang="zh-CN" sz="600" dirty="0" smtClean="0">
              <a:solidFill>
                <a:srgbClr val="002060"/>
              </a:solidFill>
            </a:endParaRPr>
          </a:p>
          <a:p>
            <a:pPr lvl="2">
              <a:buFont typeface="Arial" pitchFamily="34" charset="0"/>
              <a:buChar char="•"/>
            </a:pPr>
            <a:r>
              <a:rPr lang="en-US" altLang="zh-CN" sz="2400" dirty="0" smtClean="0">
                <a:solidFill>
                  <a:srgbClr val="002060"/>
                </a:solidFill>
              </a:rPr>
              <a:t>Solution: </a:t>
            </a:r>
            <a:r>
              <a:rPr lang="en-US" altLang="zh-CN" sz="2400" dirty="0" smtClean="0">
                <a:solidFill>
                  <a:srgbClr val="0070C0"/>
                </a:solidFill>
                <a:sym typeface="Wingdings" pitchFamily="2" charset="2"/>
              </a:rPr>
              <a:t>Fast data pass-through </a:t>
            </a:r>
            <a:r>
              <a:rPr lang="en-US" altLang="zh-CN" sz="2400" dirty="0" smtClean="0">
                <a:sym typeface="Wingdings" pitchFamily="2" charset="2"/>
              </a:rPr>
              <a:t>(</a:t>
            </a:r>
            <a:r>
              <a:rPr lang="en-US" altLang="zh-CN" sz="2400" b="1" i="1" dirty="0" smtClean="0">
                <a:sym typeface="Wingdings" pitchFamily="2" charset="2"/>
              </a:rPr>
              <a:t>Future Work</a:t>
            </a:r>
            <a:r>
              <a:rPr lang="en-US" altLang="zh-CN" sz="2400" dirty="0" smtClean="0">
                <a:sym typeface="Wingdings" pitchFamily="2" charset="2"/>
              </a:rPr>
              <a:t>)</a:t>
            </a:r>
          </a:p>
          <a:p>
            <a:pPr lvl="4">
              <a:buFont typeface="Arial" pitchFamily="34" charset="0"/>
              <a:buChar char="•"/>
            </a:pPr>
            <a:r>
              <a:rPr lang="en-US" sz="2000" dirty="0" smtClean="0">
                <a:solidFill>
                  <a:schemeClr val="tx1">
                    <a:lumMod val="50000"/>
                  </a:schemeClr>
                </a:solidFill>
              </a:rPr>
              <a:t>Data traffic passthrough into physical device through separate queue</a:t>
            </a:r>
          </a:p>
          <a:p>
            <a:pPr lvl="2">
              <a:buFont typeface="Arial" pitchFamily="34" charset="0"/>
              <a:buChar char="•"/>
            </a:pPr>
            <a:endParaRPr lang="en-US" altLang="zh-CN" sz="2400" dirty="0" smtClean="0">
              <a:sym typeface="Wingdings" pitchFamily="2" charset="2"/>
            </a:endParaRPr>
          </a:p>
          <a:p>
            <a:pPr lvl="2">
              <a:buFont typeface="Arial" pitchFamily="34" charset="0"/>
              <a:buChar char="•"/>
            </a:pPr>
            <a:endParaRPr lang="en-US" altLang="zh-CN" sz="2400" dirty="0" smtClean="0">
              <a:solidFill>
                <a:schemeClr val="tx1">
                  <a:lumMod val="50000"/>
                </a:schemeClr>
              </a:solidFill>
            </a:endParaRPr>
          </a:p>
          <a:p>
            <a:pPr lvl="3">
              <a:buNone/>
            </a:pPr>
            <a:r>
              <a:rPr lang="en-US" sz="2200" dirty="0" smtClean="0">
                <a:solidFill>
                  <a:schemeClr val="tx1">
                    <a:lumMod val="50000"/>
                  </a:schemeClr>
                </a:solidFill>
                <a:sym typeface="Wingdings" pitchFamily="2" charset="2"/>
              </a:rPr>
              <a:t> </a:t>
            </a:r>
            <a:endParaRPr lang="en-US" sz="2200" dirty="0" smtClean="0">
              <a:solidFill>
                <a:schemeClr val="tx1">
                  <a:lumMod val="50000"/>
                </a:schemeClr>
              </a:solidFill>
            </a:endParaRPr>
          </a:p>
        </p:txBody>
      </p:sp>
      <p:sp>
        <p:nvSpPr>
          <p:cNvPr id="4" name="Footer Placeholder 3"/>
          <p:cNvSpPr>
            <a:spLocks noGrp="1"/>
          </p:cNvSpPr>
          <p:nvPr>
            <p:ph type="ftr" sz="quarter" idx="11"/>
          </p:nvPr>
        </p:nvSpPr>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81000" y="152400"/>
            <a:ext cx="8237537" cy="838200"/>
          </a:xfrm>
        </p:spPr>
        <p:txBody>
          <a:bodyPr/>
          <a:lstStyle/>
          <a:p>
            <a:pPr algn="ctr"/>
            <a:r>
              <a:rPr lang="en-US" altLang="zh-CN" sz="3200" dirty="0" smtClean="0">
                <a:solidFill>
                  <a:srgbClr val="002060"/>
                </a:solidFill>
              </a:rPr>
              <a:t>CPU Usage with Optimizations</a:t>
            </a:r>
            <a:endParaRPr lang="zh-CN" altLang="en-US" sz="3200" dirty="0">
              <a:solidFill>
                <a:srgbClr val="002060"/>
              </a:solidFill>
            </a:endParaRPr>
          </a:p>
        </p:txBody>
      </p:sp>
      <p:sp>
        <p:nvSpPr>
          <p:cNvPr id="4" name="页脚占位符 3"/>
          <p:cNvSpPr>
            <a:spLocks noGrp="1"/>
          </p:cNvSpPr>
          <p:nvPr>
            <p:ph type="ftr" sz="quarter" idx="11"/>
          </p:nvPr>
        </p:nvSpPr>
        <p:spPr/>
        <p:txBody>
          <a:bodyPr/>
          <a:lstStyle/>
          <a:p>
            <a:pPr>
              <a:defRPr/>
            </a:pPr>
            <a:r>
              <a:rPr lang="en-US" smtClean="0"/>
              <a:t>Intel Confidential</a:t>
            </a:r>
            <a:endParaRPr lang="en-US"/>
          </a:p>
        </p:txBody>
      </p:sp>
      <p:sp>
        <p:nvSpPr>
          <p:cNvPr id="6" name="TextBox 5"/>
          <p:cNvSpPr txBox="1"/>
          <p:nvPr/>
        </p:nvSpPr>
        <p:spPr>
          <a:xfrm>
            <a:off x="2209800" y="1143000"/>
            <a:ext cx="7620000" cy="954107"/>
          </a:xfrm>
          <a:prstGeom prst="rect">
            <a:avLst/>
          </a:prstGeom>
          <a:noFill/>
        </p:spPr>
        <p:txBody>
          <a:bodyPr wrap="square" rtlCol="0">
            <a:spAutoFit/>
          </a:bodyPr>
          <a:lstStyle/>
          <a:p>
            <a:pPr>
              <a:buFont typeface="Wingdings" pitchFamily="2" charset="2"/>
              <a:buChar char="§"/>
            </a:pPr>
            <a:r>
              <a:rPr lang="en-US" sz="2800" b="1" dirty="0" smtClean="0">
                <a:solidFill>
                  <a:srgbClr val="7030A0"/>
                </a:solidFill>
              </a:rPr>
              <a:t> Virtual </a:t>
            </a:r>
            <a:r>
              <a:rPr lang="en-US" sz="2800" b="1" dirty="0" err="1" smtClean="0">
                <a:solidFill>
                  <a:srgbClr val="7030A0"/>
                </a:solidFill>
              </a:rPr>
              <a:t>WiFi</a:t>
            </a:r>
            <a:r>
              <a:rPr lang="en-US" sz="2800" b="1" dirty="0" smtClean="0">
                <a:solidFill>
                  <a:srgbClr val="7030A0"/>
                </a:solidFill>
              </a:rPr>
              <a:t> consumed 9% more CPU than native</a:t>
            </a:r>
          </a:p>
        </p:txBody>
      </p:sp>
      <p:graphicFrame>
        <p:nvGraphicFramePr>
          <p:cNvPr id="7" name="图表 6"/>
          <p:cNvGraphicFramePr/>
          <p:nvPr/>
        </p:nvGraphicFramePr>
        <p:xfrm>
          <a:off x="152400" y="1371600"/>
          <a:ext cx="716280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5613" y="273050"/>
            <a:ext cx="8237537" cy="641350"/>
          </a:xfrm>
        </p:spPr>
        <p:txBody>
          <a:bodyPr/>
          <a:lstStyle/>
          <a:p>
            <a:pPr algn="ctr"/>
            <a:r>
              <a:rPr lang="en-US" altLang="zh-CN" sz="3200" dirty="0" smtClean="0">
                <a:solidFill>
                  <a:srgbClr val="002060"/>
                </a:solidFill>
              </a:rPr>
              <a:t>Related Work</a:t>
            </a:r>
            <a:endParaRPr lang="zh-CN" altLang="en-US" sz="3200" dirty="0">
              <a:solidFill>
                <a:srgbClr val="002060"/>
              </a:solidFill>
            </a:endParaRPr>
          </a:p>
        </p:txBody>
      </p:sp>
      <p:sp>
        <p:nvSpPr>
          <p:cNvPr id="3" name="内容占位符 2"/>
          <p:cNvSpPr>
            <a:spLocks noGrp="1"/>
          </p:cNvSpPr>
          <p:nvPr>
            <p:ph idx="1"/>
          </p:nvPr>
        </p:nvSpPr>
        <p:spPr>
          <a:xfrm>
            <a:off x="228600" y="1219200"/>
            <a:ext cx="8542337" cy="5181600"/>
          </a:xfrm>
        </p:spPr>
        <p:txBody>
          <a:bodyPr/>
          <a:lstStyle/>
          <a:p>
            <a:pPr lvl="1">
              <a:buFont typeface="Arial" pitchFamily="34" charset="0"/>
              <a:buChar char="•"/>
            </a:pPr>
            <a:r>
              <a:rPr lang="en-US" altLang="zh-CN" sz="2400" b="1" dirty="0" smtClean="0"/>
              <a:t> </a:t>
            </a:r>
            <a:r>
              <a:rPr lang="en-US" altLang="zh-CN" sz="2400" b="1" dirty="0" err="1" smtClean="0"/>
              <a:t>MultiNet</a:t>
            </a:r>
            <a:r>
              <a:rPr lang="en-US" altLang="zh-CN" sz="2400" b="1" dirty="0" smtClean="0"/>
              <a:t> (Microsoft </a:t>
            </a:r>
            <a:r>
              <a:rPr lang="en-US" altLang="zh-CN" sz="2400" b="1" dirty="0" err="1" smtClean="0"/>
              <a:t>vWiFi</a:t>
            </a:r>
            <a:r>
              <a:rPr lang="en-US" altLang="zh-CN" sz="2400" b="1" dirty="0" smtClean="0"/>
              <a:t>)</a:t>
            </a:r>
            <a:endParaRPr lang="en-US" altLang="zh-CN" sz="2400" b="1" dirty="0" smtClean="0">
              <a:solidFill>
                <a:srgbClr val="0070C0"/>
              </a:solidFill>
            </a:endParaRPr>
          </a:p>
          <a:p>
            <a:pPr lvl="2">
              <a:buFont typeface="Arial" pitchFamily="34" charset="0"/>
              <a:buChar char="•"/>
            </a:pPr>
            <a:r>
              <a:rPr lang="en-US" sz="2000" dirty="0" smtClean="0">
                <a:solidFill>
                  <a:srgbClr val="002060"/>
                </a:solidFill>
              </a:rPr>
              <a:t>A software layer that abstracts the wireless LAN card hardware into multiple virtual adapters</a:t>
            </a:r>
          </a:p>
          <a:p>
            <a:pPr lvl="2">
              <a:buFont typeface="Arial" pitchFamily="34" charset="0"/>
              <a:buChar char="•"/>
            </a:pPr>
            <a:r>
              <a:rPr lang="en-US" altLang="zh-CN" sz="2000" dirty="0" smtClean="0">
                <a:solidFill>
                  <a:srgbClr val="002060"/>
                </a:solidFill>
              </a:rPr>
              <a:t>Continuously switch the wireless card across multiple wireless networks</a:t>
            </a:r>
          </a:p>
          <a:p>
            <a:pPr lvl="2">
              <a:buFont typeface="Arial" pitchFamily="34" charset="0"/>
              <a:buChar char="•"/>
            </a:pPr>
            <a:endParaRPr lang="en-US" altLang="zh-CN" sz="2000" dirty="0" smtClean="0">
              <a:solidFill>
                <a:srgbClr val="002060"/>
              </a:solidFill>
            </a:endParaRPr>
          </a:p>
          <a:p>
            <a:pPr>
              <a:buFont typeface="Arial" pitchFamily="34" charset="0"/>
              <a:buChar char="•"/>
            </a:pPr>
            <a:r>
              <a:rPr lang="en-US" altLang="zh-CN" sz="2200" b="1" dirty="0" smtClean="0">
                <a:solidFill>
                  <a:schemeClr val="tx1">
                    <a:lumMod val="50000"/>
                  </a:schemeClr>
                </a:solidFill>
              </a:rPr>
              <a:t>Virtual Pass-through IO (VPIO)</a:t>
            </a:r>
          </a:p>
          <a:p>
            <a:pPr lvl="2">
              <a:buFont typeface="Arial" pitchFamily="34" charset="0"/>
              <a:buChar char="•"/>
            </a:pPr>
            <a:r>
              <a:rPr lang="en-US" altLang="zh-CN" sz="2000" dirty="0" smtClean="0">
                <a:solidFill>
                  <a:schemeClr val="accent5">
                    <a:lumMod val="10000"/>
                  </a:schemeClr>
                </a:solidFill>
              </a:rPr>
              <a:t>A modeling-based approach to high performance I/O virtualization</a:t>
            </a:r>
          </a:p>
          <a:p>
            <a:pPr lvl="2">
              <a:buFont typeface="Arial" pitchFamily="34" charset="0"/>
              <a:buChar char="•"/>
            </a:pPr>
            <a:r>
              <a:rPr lang="en-US" altLang="zh-CN" sz="2000" dirty="0" smtClean="0">
                <a:solidFill>
                  <a:schemeClr val="accent5">
                    <a:lumMod val="10000"/>
                  </a:schemeClr>
                </a:solidFill>
              </a:rPr>
              <a:t>Device is directly assigned to guest</a:t>
            </a:r>
          </a:p>
          <a:p>
            <a:pPr lvl="2">
              <a:buFont typeface="Arial" pitchFamily="34" charset="0"/>
              <a:buChar char="•"/>
            </a:pPr>
            <a:r>
              <a:rPr lang="en-US" altLang="zh-CN" sz="2000" dirty="0" smtClean="0">
                <a:solidFill>
                  <a:schemeClr val="accent5">
                    <a:lumMod val="10000"/>
                  </a:schemeClr>
                </a:solidFill>
              </a:rPr>
              <a:t>Most of IOs from a guest are directly applied on physical device, no VMM inventions. </a:t>
            </a:r>
          </a:p>
          <a:p>
            <a:pPr lvl="2">
              <a:buFont typeface="Arial" pitchFamily="34" charset="0"/>
              <a:buChar char="•"/>
            </a:pPr>
            <a:r>
              <a:rPr lang="en-US" altLang="zh-CN" sz="2000" dirty="0" smtClean="0">
                <a:solidFill>
                  <a:schemeClr val="accent5">
                    <a:lumMod val="10000"/>
                  </a:schemeClr>
                </a:solidFill>
              </a:rPr>
              <a:t>VMM uses a behavior model to determine when IO has to be intercepted for security and device switching</a:t>
            </a:r>
          </a:p>
        </p:txBody>
      </p:sp>
      <p:sp>
        <p:nvSpPr>
          <p:cNvPr id="4" name="页脚占位符 3"/>
          <p:cNvSpPr>
            <a:spLocks noGrp="1"/>
          </p:cNvSpPr>
          <p:nvPr>
            <p:ph type="ftr" sz="quarter" idx="11"/>
          </p:nvPr>
        </p:nvSpPr>
        <p:spPr>
          <a:xfrm>
            <a:off x="5029200" y="6553200"/>
            <a:ext cx="3889375" cy="304800"/>
          </a:xfrm>
        </p:spPr>
        <p:txBody>
          <a:bodyPr/>
          <a:lstStyle/>
          <a:p>
            <a:pPr>
              <a:defRPr/>
            </a:pPr>
            <a:r>
              <a:rPr lang="en-US" smtClean="0"/>
              <a:t>Intel Confidential</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37537" cy="889000"/>
          </a:xfrm>
        </p:spPr>
        <p:txBody>
          <a:bodyPr>
            <a:normAutofit/>
          </a:bodyPr>
          <a:lstStyle/>
          <a:p>
            <a:pPr algn="ctr"/>
            <a:r>
              <a:rPr lang="en-US" sz="3600" dirty="0" smtClean="0">
                <a:solidFill>
                  <a:srgbClr val="002060"/>
                </a:solidFill>
              </a:rPr>
              <a:t>Summary</a:t>
            </a:r>
            <a:endParaRPr lang="en-US" sz="3200" dirty="0">
              <a:solidFill>
                <a:srgbClr val="002060"/>
              </a:solidFill>
            </a:endParaRPr>
          </a:p>
        </p:txBody>
      </p:sp>
      <p:sp>
        <p:nvSpPr>
          <p:cNvPr id="5" name="Content Placeholder 4"/>
          <p:cNvSpPr>
            <a:spLocks noGrp="1"/>
          </p:cNvSpPr>
          <p:nvPr>
            <p:ph idx="1"/>
          </p:nvPr>
        </p:nvSpPr>
        <p:spPr>
          <a:xfrm>
            <a:off x="457200" y="914400"/>
            <a:ext cx="8237537" cy="5410200"/>
          </a:xfrm>
        </p:spPr>
        <p:txBody>
          <a:bodyPr/>
          <a:lstStyle/>
          <a:p>
            <a:pPr>
              <a:buFont typeface="Arial" pitchFamily="34" charset="0"/>
              <a:buChar char="•"/>
            </a:pPr>
            <a:r>
              <a:rPr lang="en-US" sz="2400" b="1" dirty="0" smtClean="0">
                <a:solidFill>
                  <a:srgbClr val="0070C0"/>
                </a:solidFill>
              </a:rPr>
              <a:t>Virtual WiFi: new</a:t>
            </a:r>
            <a:r>
              <a:rPr lang="en-US" altLang="zh-CN" sz="2400" b="1" dirty="0" smtClean="0">
                <a:solidFill>
                  <a:srgbClr val="0070C0"/>
                </a:solidFill>
              </a:rPr>
              <a:t> virtualization</a:t>
            </a:r>
            <a:r>
              <a:rPr lang="en-US" sz="2400" b="1" dirty="0" smtClean="0">
                <a:solidFill>
                  <a:srgbClr val="0070C0"/>
                </a:solidFill>
              </a:rPr>
              <a:t> approach for wireless LAN device</a:t>
            </a:r>
          </a:p>
          <a:p>
            <a:pPr lvl="2">
              <a:buFont typeface="Arial" pitchFamily="34" charset="0"/>
              <a:buChar char="•"/>
            </a:pPr>
            <a:r>
              <a:rPr lang="en-US" sz="2200" dirty="0" smtClean="0">
                <a:solidFill>
                  <a:srgbClr val="002060"/>
                </a:solidFill>
              </a:rPr>
              <a:t>Support fully wireless functionalities inside VMs</a:t>
            </a:r>
          </a:p>
          <a:p>
            <a:pPr lvl="2">
              <a:buFont typeface="Arial" pitchFamily="34" charset="0"/>
              <a:buChar char="•"/>
            </a:pPr>
            <a:r>
              <a:rPr lang="en-US" sz="2200" dirty="0" smtClean="0">
                <a:solidFill>
                  <a:srgbClr val="002060"/>
                </a:solidFill>
              </a:rPr>
              <a:t>Separate wireless connections among VMs through one physical wireless interface</a:t>
            </a:r>
          </a:p>
          <a:p>
            <a:pPr>
              <a:buFont typeface="Arial" pitchFamily="34" charset="0"/>
              <a:buChar char="•"/>
            </a:pPr>
            <a:r>
              <a:rPr lang="en-US" sz="2400" b="1" dirty="0" smtClean="0">
                <a:solidFill>
                  <a:srgbClr val="0070C0"/>
                </a:solidFill>
              </a:rPr>
              <a:t>Prototype system using virtual WiFi</a:t>
            </a:r>
          </a:p>
          <a:p>
            <a:pPr lvl="2">
              <a:buFont typeface="Arial" pitchFamily="34" charset="0"/>
              <a:buChar char="•"/>
            </a:pPr>
            <a:r>
              <a:rPr lang="en-US" sz="2200" dirty="0" smtClean="0">
                <a:solidFill>
                  <a:srgbClr val="002060"/>
                </a:solidFill>
              </a:rPr>
              <a:t>Native throughputs with 7% extra latency</a:t>
            </a:r>
          </a:p>
          <a:p>
            <a:pPr lvl="2">
              <a:buFont typeface="Arial" pitchFamily="34" charset="0"/>
              <a:buChar char="•"/>
            </a:pPr>
            <a:r>
              <a:rPr lang="en-US" sz="2200" dirty="0" smtClean="0">
                <a:solidFill>
                  <a:srgbClr val="002060"/>
                </a:solidFill>
              </a:rPr>
              <a:t>Less than 9% more CPU cost</a:t>
            </a:r>
          </a:p>
          <a:p>
            <a:r>
              <a:rPr lang="en-US" sz="3600" dirty="0" smtClean="0">
                <a:solidFill>
                  <a:srgbClr val="C00000"/>
                </a:solidFill>
              </a:rPr>
              <a:t>Lei Xia </a:t>
            </a:r>
            <a:r>
              <a:rPr lang="en-US" sz="2400" dirty="0" err="1" smtClean="0">
                <a:solidFill>
                  <a:srgbClr val="C00000"/>
                </a:solidFill>
              </a:rPr>
              <a:t>Ph.D</a:t>
            </a:r>
            <a:r>
              <a:rPr lang="en-US" sz="2400" dirty="0" smtClean="0">
                <a:solidFill>
                  <a:srgbClr val="C00000"/>
                </a:solidFill>
              </a:rPr>
              <a:t> candidate, Northwestern University</a:t>
            </a:r>
          </a:p>
          <a:p>
            <a:r>
              <a:rPr lang="en-US" sz="2000" i="1" dirty="0" smtClean="0">
                <a:solidFill>
                  <a:srgbClr val="C00000"/>
                </a:solidFill>
              </a:rPr>
              <a:t>http://www.cs.northwestern.edu/~lxi990</a:t>
            </a:r>
          </a:p>
          <a:p>
            <a:pPr lvl="2">
              <a:buFont typeface="Arial" pitchFamily="34" charset="0"/>
              <a:buChar char="•"/>
            </a:pPr>
            <a:endParaRPr lang="en-US" sz="2200" dirty="0" smtClean="0">
              <a:solidFill>
                <a:srgbClr val="002060"/>
              </a:solidFill>
            </a:endParaRPr>
          </a:p>
        </p:txBody>
      </p:sp>
      <p:pic>
        <p:nvPicPr>
          <p:cNvPr id="4" name="图片 3" descr="main-logo.png"/>
          <p:cNvPicPr>
            <a:picLocks noChangeAspect="1"/>
          </p:cNvPicPr>
          <p:nvPr/>
        </p:nvPicPr>
        <p:blipFill>
          <a:blip r:embed="rId3" cstate="print"/>
          <a:stretch>
            <a:fillRect/>
          </a:stretch>
        </p:blipFill>
        <p:spPr>
          <a:xfrm>
            <a:off x="457200" y="5646696"/>
            <a:ext cx="1252331" cy="851387"/>
          </a:xfrm>
          <a:prstGeom prst="rect">
            <a:avLst/>
          </a:prstGeom>
        </p:spPr>
      </p:pic>
      <p:grpSp>
        <p:nvGrpSpPr>
          <p:cNvPr id="6" name="Group 13"/>
          <p:cNvGrpSpPr>
            <a:grpSpLocks/>
          </p:cNvGrpSpPr>
          <p:nvPr/>
        </p:nvGrpSpPr>
        <p:grpSpPr bwMode="auto">
          <a:xfrm>
            <a:off x="7620000" y="5410200"/>
            <a:ext cx="1524000" cy="1371600"/>
            <a:chOff x="24864" y="64"/>
            <a:chExt cx="1263" cy="1183"/>
          </a:xfrm>
        </p:grpSpPr>
        <p:pic>
          <p:nvPicPr>
            <p:cNvPr id="7" name="Picture 14"/>
            <p:cNvPicPr>
              <a:picLocks noChangeAspect="1" noChangeArrowheads="1"/>
            </p:cNvPicPr>
            <p:nvPr/>
          </p:nvPicPr>
          <p:blipFill>
            <a:blip r:embed="rId4" cstate="print"/>
            <a:srcRect r="77361" b="18867"/>
            <a:stretch>
              <a:fillRect/>
            </a:stretch>
          </p:blipFill>
          <p:spPr bwMode="auto">
            <a:xfrm>
              <a:off x="24864" y="64"/>
              <a:ext cx="1200" cy="1184"/>
            </a:xfrm>
            <a:prstGeom prst="rect">
              <a:avLst/>
            </a:prstGeom>
            <a:noFill/>
            <a:ln w="9525">
              <a:noFill/>
              <a:round/>
              <a:headEnd/>
              <a:tailEnd/>
            </a:ln>
          </p:spPr>
        </p:pic>
        <p:sp>
          <p:nvSpPr>
            <p:cNvPr id="8" name="Rectangle 15"/>
            <p:cNvSpPr>
              <a:spLocks noChangeArrowheads="1"/>
            </p:cNvSpPr>
            <p:nvPr/>
          </p:nvSpPr>
          <p:spPr bwMode="auto">
            <a:xfrm>
              <a:off x="25920" y="96"/>
              <a:ext cx="208" cy="131"/>
            </a:xfrm>
            <a:prstGeom prst="rect">
              <a:avLst/>
            </a:prstGeom>
            <a:solidFill>
              <a:srgbClr val="FFFFFF"/>
            </a:solidFill>
            <a:ln w="9525">
              <a:noFill/>
              <a:round/>
              <a:headEnd/>
              <a:tailEnd/>
            </a:ln>
          </p:spPr>
          <p:txBody>
            <a:bodyPr wrap="none" anchor="ctr"/>
            <a:lstStyle/>
            <a:p>
              <a:endParaRPr lang="en-US"/>
            </a:p>
          </p:txBody>
        </p:sp>
        <p:sp>
          <p:nvSpPr>
            <p:cNvPr id="9" name="Rectangle 16"/>
            <p:cNvSpPr>
              <a:spLocks noChangeArrowheads="1"/>
            </p:cNvSpPr>
            <p:nvPr/>
          </p:nvSpPr>
          <p:spPr bwMode="auto">
            <a:xfrm>
              <a:off x="25968" y="1104"/>
              <a:ext cx="154" cy="131"/>
            </a:xfrm>
            <a:prstGeom prst="rect">
              <a:avLst/>
            </a:prstGeom>
            <a:solidFill>
              <a:srgbClr val="FFFFFF"/>
            </a:solidFill>
            <a:ln w="9525">
              <a:noFill/>
              <a:round/>
              <a:headEnd/>
              <a:tailEnd/>
            </a:ln>
          </p:spPr>
          <p:txBody>
            <a:bodyPr wrap="none" anchor="ctr"/>
            <a:lstStyle/>
            <a:p>
              <a:endParaRPr lang="en-US"/>
            </a:p>
          </p:txBody>
        </p:sp>
      </p:grpSp>
      <p:pic>
        <p:nvPicPr>
          <p:cNvPr id="1026" name="Picture 2"/>
          <p:cNvPicPr>
            <a:picLocks noChangeAspect="1" noChangeArrowheads="1"/>
          </p:cNvPicPr>
          <p:nvPr/>
        </p:nvPicPr>
        <p:blipFill>
          <a:blip r:embed="rId5" cstate="print"/>
          <a:srcRect/>
          <a:stretch>
            <a:fillRect/>
          </a:stretch>
        </p:blipFill>
        <p:spPr bwMode="auto">
          <a:xfrm>
            <a:off x="5410200" y="5562600"/>
            <a:ext cx="2133600" cy="880110"/>
          </a:xfrm>
          <a:prstGeom prst="rect">
            <a:avLst/>
          </a:prstGeom>
          <a:noFill/>
          <a:ln w="9525">
            <a:noFill/>
            <a:miter lim="800000"/>
            <a:headEnd/>
            <a:tailEnd/>
          </a:ln>
          <a:effectLst/>
        </p:spPr>
      </p:pic>
      <p:sp>
        <p:nvSpPr>
          <p:cNvPr id="11" name="TextBox 10"/>
          <p:cNvSpPr txBox="1"/>
          <p:nvPr/>
        </p:nvSpPr>
        <p:spPr>
          <a:xfrm>
            <a:off x="5394301" y="6400800"/>
            <a:ext cx="2128660" cy="369332"/>
          </a:xfrm>
          <a:prstGeom prst="rect">
            <a:avLst/>
          </a:prstGeom>
          <a:noFill/>
        </p:spPr>
        <p:txBody>
          <a:bodyPr wrap="none" rtlCol="0">
            <a:spAutoFit/>
          </a:bodyPr>
          <a:lstStyle/>
          <a:p>
            <a:r>
              <a:rPr lang="en-US" altLang="zh-CN" dirty="0" smtClean="0"/>
              <a:t>http://v3vee.org</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en-US" altLang="zh-CN" sz="4800" dirty="0" smtClean="0"/>
          </a:p>
        </p:txBody>
      </p:sp>
      <p:sp>
        <p:nvSpPr>
          <p:cNvPr id="4" name="页脚占位符 3"/>
          <p:cNvSpPr>
            <a:spLocks noGrp="1"/>
          </p:cNvSpPr>
          <p:nvPr>
            <p:ph type="ftr" sz="quarter" idx="11"/>
          </p:nvPr>
        </p:nvSpPr>
        <p:spPr/>
        <p:txBody>
          <a:bodyPr/>
          <a:lstStyle/>
          <a:p>
            <a:pPr>
              <a:defRPr/>
            </a:pPr>
            <a:r>
              <a:rPr lang="en-US" smtClean="0"/>
              <a:t>Intel Confidential</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en-US" altLang="zh-CN" sz="4800" dirty="0" smtClean="0">
                <a:solidFill>
                  <a:srgbClr val="002060"/>
                </a:solidFill>
              </a:rPr>
              <a:t>Backup Slides</a:t>
            </a:r>
          </a:p>
          <a:p>
            <a:r>
              <a:rPr lang="en-US" altLang="zh-CN" sz="4800" dirty="0" smtClean="0">
                <a:solidFill>
                  <a:srgbClr val="002060"/>
                </a:solidFill>
              </a:rPr>
              <a:t>Backup Slides</a:t>
            </a:r>
            <a:endParaRPr lang="zh-CN" altLang="en-US" sz="4800" dirty="0" smtClean="0">
              <a:solidFill>
                <a:srgbClr val="002060"/>
              </a:solidFill>
            </a:endParaRPr>
          </a:p>
          <a:p>
            <a:r>
              <a:rPr lang="en-US" altLang="zh-CN" sz="4800" dirty="0" smtClean="0">
                <a:solidFill>
                  <a:srgbClr val="002060"/>
                </a:solidFill>
              </a:rPr>
              <a:t>Backup Slides</a:t>
            </a:r>
            <a:endParaRPr lang="zh-CN" altLang="en-US" sz="4800" dirty="0" smtClean="0">
              <a:solidFill>
                <a:srgbClr val="002060"/>
              </a:solidFill>
            </a:endParaRPr>
          </a:p>
          <a:p>
            <a:endParaRPr lang="en-US" altLang="zh-CN" sz="4800" dirty="0" smtClean="0"/>
          </a:p>
        </p:txBody>
      </p:sp>
      <p:sp>
        <p:nvSpPr>
          <p:cNvPr id="4" name="页脚占位符 3"/>
          <p:cNvSpPr>
            <a:spLocks noGrp="1"/>
          </p:cNvSpPr>
          <p:nvPr>
            <p:ph type="ftr" sz="quarter" idx="11"/>
          </p:nvPr>
        </p:nvSpPr>
        <p:spPr/>
        <p:txBody>
          <a:bodyPr/>
          <a:lstStyle/>
          <a:p>
            <a:pPr>
              <a:defRPr/>
            </a:pPr>
            <a:r>
              <a:rPr lang="en-US" smtClean="0"/>
              <a:t>Intel Confidential</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z="3600" dirty="0" smtClean="0">
                <a:solidFill>
                  <a:srgbClr val="002060"/>
                </a:solidFill>
              </a:rPr>
              <a:t>Current Wireless virtualization</a:t>
            </a:r>
            <a:endParaRPr lang="zh-CN" altLang="en-US" sz="3600" dirty="0">
              <a:solidFill>
                <a:srgbClr val="002060"/>
              </a:solidFill>
            </a:endParaRPr>
          </a:p>
        </p:txBody>
      </p:sp>
      <p:sp>
        <p:nvSpPr>
          <p:cNvPr id="3" name="内容占位符 2"/>
          <p:cNvSpPr>
            <a:spLocks noGrp="1"/>
          </p:cNvSpPr>
          <p:nvPr>
            <p:ph idx="1"/>
          </p:nvPr>
        </p:nvSpPr>
        <p:spPr/>
        <p:txBody>
          <a:bodyPr/>
          <a:lstStyle/>
          <a:p>
            <a:pPr>
              <a:buFont typeface="Arial" pitchFamily="34" charset="0"/>
              <a:buChar char="•"/>
            </a:pPr>
            <a:r>
              <a:rPr lang="en-US" altLang="zh-CN" sz="2800" dirty="0" smtClean="0"/>
              <a:t>Map network connections to virtual wired Ethernet device</a:t>
            </a:r>
          </a:p>
          <a:p>
            <a:pPr marL="908050" lvl="4" indent="-342900">
              <a:spcBef>
                <a:spcPct val="60000"/>
              </a:spcBef>
              <a:buFont typeface="Arial" pitchFamily="34" charset="0"/>
              <a:buChar char="•"/>
            </a:pPr>
            <a:r>
              <a:rPr lang="en-US" altLang="zh-CN" sz="2600" dirty="0" smtClean="0"/>
              <a:t>Works well for data transfer</a:t>
            </a:r>
          </a:p>
          <a:p>
            <a:pPr marL="908050" lvl="4" indent="-342900">
              <a:spcBef>
                <a:spcPct val="60000"/>
              </a:spcBef>
              <a:buFont typeface="Arial" pitchFamily="34" charset="0"/>
              <a:buChar char="•"/>
            </a:pPr>
            <a:r>
              <a:rPr lang="en-US" altLang="zh-CN" sz="2600" dirty="0" smtClean="0"/>
              <a:t>But downsides for wireless connection</a:t>
            </a:r>
          </a:p>
          <a:p>
            <a:pPr marL="1365250" lvl="5" indent="-342900">
              <a:spcBef>
                <a:spcPct val="60000"/>
              </a:spcBef>
              <a:buFont typeface="Arial" pitchFamily="34" charset="0"/>
              <a:buChar char="•"/>
            </a:pPr>
            <a:r>
              <a:rPr lang="en-US" altLang="zh-CN" sz="2600" dirty="0" smtClean="0"/>
              <a:t>Feature of network infrastructure can not be controlled from inside VM</a:t>
            </a:r>
          </a:p>
          <a:p>
            <a:pPr marL="1365250" lvl="5" indent="-342900">
              <a:spcBef>
                <a:spcPct val="60000"/>
              </a:spcBef>
              <a:buFont typeface="Arial" pitchFamily="34" charset="0"/>
              <a:buChar char="•"/>
            </a:pPr>
            <a:r>
              <a:rPr lang="en-US" altLang="zh-CN" sz="2600" dirty="0" smtClean="0"/>
              <a:t>Wireless NIC has to be configured and managed by VMM</a:t>
            </a:r>
            <a:endParaRPr lang="en-US" altLang="zh-CN" sz="2800" dirty="0" smtClean="0"/>
          </a:p>
        </p:txBody>
      </p:sp>
      <p:sp>
        <p:nvSpPr>
          <p:cNvPr id="4" name="页脚占位符 3"/>
          <p:cNvSpPr>
            <a:spLocks noGrp="1"/>
          </p:cNvSpPr>
          <p:nvPr>
            <p:ph type="ftr" sz="quarter" idx="11"/>
          </p:nvPr>
        </p:nvSpPr>
        <p:spPr/>
        <p:txBody>
          <a:bodyPr/>
          <a:lstStyle/>
          <a:p>
            <a:pPr>
              <a:defRPr/>
            </a:pPr>
            <a:r>
              <a:rPr lang="en-US" smtClean="0"/>
              <a:t>Intel Confidential</a:t>
            </a: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rgbClr val="002060"/>
                </a:solidFill>
              </a:rPr>
              <a:t>System profiling setup</a:t>
            </a:r>
            <a:endParaRPr lang="en-US" sz="3200" dirty="0">
              <a:solidFill>
                <a:srgbClr val="002060"/>
              </a:solidFill>
            </a:endParaRPr>
          </a:p>
        </p:txBody>
      </p:sp>
      <p:sp>
        <p:nvSpPr>
          <p:cNvPr id="5" name="Content Placeholder 4"/>
          <p:cNvSpPr>
            <a:spLocks noGrp="1"/>
          </p:cNvSpPr>
          <p:nvPr>
            <p:ph idx="1"/>
          </p:nvPr>
        </p:nvSpPr>
        <p:spPr>
          <a:xfrm>
            <a:off x="455613" y="1371600"/>
            <a:ext cx="8237537" cy="3962400"/>
          </a:xfrm>
        </p:spPr>
        <p:txBody>
          <a:bodyPr/>
          <a:lstStyle/>
          <a:p>
            <a:pPr lvl="1">
              <a:buFont typeface="Arial" pitchFamily="34" charset="0"/>
              <a:buChar char="•"/>
            </a:pPr>
            <a:r>
              <a:rPr lang="en-US" sz="2800" dirty="0" smtClean="0">
                <a:solidFill>
                  <a:srgbClr val="002060"/>
                </a:solidFill>
              </a:rPr>
              <a:t>Profiling Components for virtual WiFi system</a:t>
            </a:r>
          </a:p>
          <a:p>
            <a:pPr lvl="2">
              <a:buFont typeface="Arial" pitchFamily="34" charset="0"/>
              <a:buChar char="•"/>
            </a:pPr>
            <a:r>
              <a:rPr lang="en-US" sz="2800" dirty="0" smtClean="0"/>
              <a:t>Kernel: App-specific, kernel-general</a:t>
            </a:r>
          </a:p>
          <a:p>
            <a:pPr lvl="2">
              <a:buFont typeface="Arial" pitchFamily="34" charset="0"/>
              <a:buChar char="•"/>
            </a:pPr>
            <a:r>
              <a:rPr lang="en-US" sz="2800" dirty="0" smtClean="0"/>
              <a:t>Kernel modules: KVM, driver</a:t>
            </a:r>
          </a:p>
          <a:p>
            <a:pPr lvl="2">
              <a:buFont typeface="Arial" pitchFamily="34" charset="0"/>
              <a:buChar char="•"/>
            </a:pPr>
            <a:r>
              <a:rPr lang="en-US" sz="2800" dirty="0" smtClean="0"/>
              <a:t>Application-level: Endpoint, </a:t>
            </a:r>
            <a:r>
              <a:rPr lang="en-US" sz="2800" dirty="0" err="1" smtClean="0"/>
              <a:t>Qemu</a:t>
            </a:r>
            <a:r>
              <a:rPr lang="en-US" sz="2800" dirty="0" smtClean="0"/>
              <a:t>, Guest</a:t>
            </a:r>
          </a:p>
          <a:p>
            <a:pPr lvl="2">
              <a:buFont typeface="Arial" pitchFamily="34" charset="0"/>
              <a:buChar char="•"/>
            </a:pPr>
            <a:endParaRPr lang="en-US" sz="2400" dirty="0" smtClean="0"/>
          </a:p>
          <a:p>
            <a:pPr lvl="1">
              <a:buFont typeface="Arial" pitchFamily="34" charset="0"/>
              <a:buChar char="•"/>
            </a:pPr>
            <a:r>
              <a:rPr lang="en-US" sz="2800" dirty="0" smtClean="0">
                <a:solidFill>
                  <a:srgbClr val="002060"/>
                </a:solidFill>
              </a:rPr>
              <a:t>Presented test results based on KVM/QEMU; similar evaluations need to be performed for other VMM software, such as </a:t>
            </a:r>
            <a:r>
              <a:rPr lang="en-US" sz="2800" dirty="0" err="1" smtClean="0">
                <a:solidFill>
                  <a:srgbClr val="002060"/>
                </a:solidFill>
              </a:rPr>
              <a:t>Xen</a:t>
            </a:r>
            <a:r>
              <a:rPr lang="en-US" sz="2800" dirty="0" smtClean="0">
                <a:solidFill>
                  <a:srgbClr val="002060"/>
                </a:solidFill>
              </a:rPr>
              <a:t>.</a:t>
            </a:r>
            <a:endParaRPr lang="en-US" sz="2800" dirty="0">
              <a:solidFill>
                <a:srgbClr val="002060"/>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37537" cy="889000"/>
          </a:xfrm>
        </p:spPr>
        <p:txBody>
          <a:bodyPr/>
          <a:lstStyle/>
          <a:p>
            <a:r>
              <a:rPr lang="en-US" sz="3200" dirty="0" smtClean="0"/>
              <a:t>Comparing Groups</a:t>
            </a:r>
            <a:endParaRPr lang="en-US" sz="3200" dirty="0"/>
          </a:p>
        </p:txBody>
      </p:sp>
      <p:grpSp>
        <p:nvGrpSpPr>
          <p:cNvPr id="3" name="Group 32"/>
          <p:cNvGrpSpPr/>
          <p:nvPr/>
        </p:nvGrpSpPr>
        <p:grpSpPr>
          <a:xfrm>
            <a:off x="685800" y="1219200"/>
            <a:ext cx="7391400" cy="4267199"/>
            <a:chOff x="457200" y="1371600"/>
            <a:chExt cx="7391400" cy="4267199"/>
          </a:xfrm>
        </p:grpSpPr>
        <p:sp>
          <p:nvSpPr>
            <p:cNvPr id="34" name="Rectangle 33"/>
            <p:cNvSpPr/>
            <p:nvPr/>
          </p:nvSpPr>
          <p:spPr>
            <a:xfrm>
              <a:off x="949450" y="3157847"/>
              <a:ext cx="4799441" cy="176348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5" name="Rounded Rectangle 34"/>
            <p:cNvSpPr/>
            <p:nvPr/>
          </p:nvSpPr>
          <p:spPr>
            <a:xfrm>
              <a:off x="949450" y="5028210"/>
              <a:ext cx="4860972" cy="534390"/>
            </a:xfrm>
            <a:prstGeom prst="roundRect">
              <a:avLst/>
            </a:prstGeom>
            <a:solidFill>
              <a:srgbClr val="00206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WiFi Device </a:t>
              </a:r>
              <a:endParaRPr lang="en-US" sz="1400" dirty="0"/>
            </a:p>
          </p:txBody>
        </p:sp>
        <p:sp>
          <p:nvSpPr>
            <p:cNvPr id="36" name="Rounded Rectangle 35"/>
            <p:cNvSpPr/>
            <p:nvPr/>
          </p:nvSpPr>
          <p:spPr>
            <a:xfrm>
              <a:off x="1257107" y="4173187"/>
              <a:ext cx="3999534" cy="53439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WiFi Driver </a:t>
              </a:r>
            </a:p>
            <a:p>
              <a:pPr algn="ctr"/>
              <a:r>
                <a:rPr lang="en-US" sz="1100" dirty="0" smtClean="0"/>
                <a:t>(</a:t>
              </a:r>
              <a:r>
                <a:rPr lang="en-US" altLang="zh-CN" sz="1100" dirty="0" smtClean="0"/>
                <a:t>Original</a:t>
              </a:r>
              <a:r>
                <a:rPr lang="zh-CN" altLang="en-US" sz="1100" dirty="0" smtClean="0"/>
                <a:t> </a:t>
              </a:r>
              <a:r>
                <a:rPr lang="en-US" sz="1100" dirty="0" smtClean="0"/>
                <a:t>Driver) </a:t>
              </a:r>
              <a:endParaRPr lang="en-US" sz="1100" dirty="0"/>
            </a:p>
          </p:txBody>
        </p:sp>
        <p:sp>
          <p:nvSpPr>
            <p:cNvPr id="37" name="TextBox 36"/>
            <p:cNvSpPr txBox="1"/>
            <p:nvPr/>
          </p:nvSpPr>
          <p:spPr>
            <a:xfrm>
              <a:off x="914400" y="3124200"/>
              <a:ext cx="1599814" cy="600164"/>
            </a:xfrm>
            <a:prstGeom prst="rect">
              <a:avLst/>
            </a:prstGeom>
            <a:noFill/>
          </p:spPr>
          <p:txBody>
            <a:bodyPr wrap="square" rtlCol="0">
              <a:spAutoFit/>
            </a:bodyPr>
            <a:lstStyle/>
            <a:p>
              <a:r>
                <a:rPr lang="en-US" sz="1100" b="1" i="1" dirty="0" smtClean="0"/>
                <a:t>Host </a:t>
              </a:r>
            </a:p>
            <a:p>
              <a:r>
                <a:rPr lang="en-US" sz="1100" b="1" i="1" dirty="0" smtClean="0"/>
                <a:t>Linux </a:t>
              </a:r>
            </a:p>
            <a:p>
              <a:r>
                <a:rPr lang="en-US" sz="1100" b="1" i="1" dirty="0" smtClean="0"/>
                <a:t>Kernel</a:t>
              </a:r>
              <a:endParaRPr lang="en-US" sz="1100" b="1" i="1" dirty="0"/>
            </a:p>
          </p:txBody>
        </p:sp>
        <p:cxnSp>
          <p:nvCxnSpPr>
            <p:cNvPr id="39" name="Straight Connector 38"/>
            <p:cNvCxnSpPr/>
            <p:nvPr/>
          </p:nvCxnSpPr>
          <p:spPr>
            <a:xfrm flipV="1">
              <a:off x="457200" y="3073871"/>
              <a:ext cx="5564187" cy="1"/>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42" name="Rounded Rectangle 41"/>
            <p:cNvSpPr/>
            <p:nvPr/>
          </p:nvSpPr>
          <p:spPr>
            <a:xfrm>
              <a:off x="3639247" y="2531848"/>
              <a:ext cx="1740457" cy="427512"/>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Endpoint</a:t>
              </a:r>
              <a:endParaRPr lang="en-US" sz="1200" dirty="0"/>
            </a:p>
          </p:txBody>
        </p:sp>
        <p:sp>
          <p:nvSpPr>
            <p:cNvPr id="43" name="Rounded Rectangular Callout 42"/>
            <p:cNvSpPr/>
            <p:nvPr/>
          </p:nvSpPr>
          <p:spPr bwMode="auto">
            <a:xfrm>
              <a:off x="5867400" y="1371600"/>
              <a:ext cx="1981200" cy="1219200"/>
            </a:xfrm>
            <a:prstGeom prst="wedgeRoundRectCallout">
              <a:avLst>
                <a:gd name="adj1" fmla="val -101786"/>
                <a:gd name="adj2" fmla="val 109430"/>
                <a:gd name="adj3" fmla="val 16667"/>
              </a:avLst>
            </a:prstGeom>
            <a:solidFill>
              <a:schemeClr val="bg1"/>
            </a:solidFill>
            <a:ln w="5080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Verdana" pitchFamily="34" charset="0"/>
                  <a:cs typeface="Arial" pitchFamily="34" charset="0"/>
                </a:rPr>
                <a:t>Native:</a:t>
              </a:r>
            </a:p>
            <a:p>
              <a:pPr marL="0" marR="0" indent="0" algn="ctr" defTabSz="914400" rtl="0" eaLnBrk="0" fontAlgn="base" latinLnBrk="0" hangingPunct="0">
                <a:lnSpc>
                  <a:spcPct val="100000"/>
                </a:lnSpc>
                <a:spcBef>
                  <a:spcPct val="0"/>
                </a:spcBef>
                <a:spcAft>
                  <a:spcPct val="0"/>
                </a:spcAft>
                <a:buClrTx/>
                <a:buSzTx/>
                <a:buFontTx/>
                <a:buNone/>
                <a:tabLst/>
              </a:pPr>
              <a:r>
                <a:rPr lang="en-US" altLang="zh-CN" sz="1400" b="1" dirty="0" smtClean="0">
                  <a:solidFill>
                    <a:schemeClr val="tx1">
                      <a:lumMod val="95000"/>
                      <a:lumOff val="5000"/>
                    </a:schemeClr>
                  </a:solidFill>
                  <a:latin typeface="Verdana" pitchFamily="34" charset="0"/>
                  <a:cs typeface="Arial" pitchFamily="34" charset="0"/>
                </a:rPr>
                <a:t>Linux with </a:t>
              </a:r>
            </a:p>
            <a:p>
              <a:pPr marL="0" marR="0" indent="0" algn="ctr" defTabSz="914400" rtl="0" eaLnBrk="0" fontAlgn="base" latinLnBrk="0" hangingPunct="0">
                <a:lnSpc>
                  <a:spcPct val="100000"/>
                </a:lnSpc>
                <a:spcBef>
                  <a:spcPct val="0"/>
                </a:spcBef>
                <a:spcAft>
                  <a:spcPct val="0"/>
                </a:spcAft>
                <a:buClrTx/>
                <a:buSzTx/>
                <a:buFontTx/>
                <a:buNone/>
                <a:tabLst/>
              </a:pPr>
              <a:r>
                <a:rPr lang="en-US" altLang="zh-CN" sz="1400" b="1" dirty="0" smtClean="0">
                  <a:solidFill>
                    <a:schemeClr val="tx1">
                      <a:lumMod val="95000"/>
                      <a:lumOff val="5000"/>
                    </a:schemeClr>
                  </a:solidFill>
                  <a:latin typeface="Verdana" pitchFamily="34" charset="0"/>
                  <a:cs typeface="Arial" pitchFamily="34" charset="0"/>
                </a:rPr>
                <a:t>native driver</a:t>
              </a:r>
              <a:r>
                <a:rPr kumimoji="0" lang="zh-CN" altLang="en-US" sz="1400" b="1" i="0" u="none" strike="noStrike" cap="none" normalizeH="0" dirty="0" smtClean="0">
                  <a:ln>
                    <a:noFill/>
                  </a:ln>
                  <a:solidFill>
                    <a:schemeClr val="tx1">
                      <a:lumMod val="95000"/>
                      <a:lumOff val="5000"/>
                    </a:schemeClr>
                  </a:solidFill>
                  <a:effectLst/>
                  <a:latin typeface="Verdana" pitchFamily="34" charset="0"/>
                  <a:cs typeface="Arial" pitchFamily="34" charset="0"/>
                </a:rPr>
                <a:t> </a:t>
              </a:r>
              <a:endParaRPr kumimoji="0" lang="en-US" sz="1400" b="1" i="0" u="none" strike="noStrike" cap="none" normalizeH="0" baseline="0" dirty="0" smtClean="0">
                <a:ln>
                  <a:noFill/>
                </a:ln>
                <a:solidFill>
                  <a:schemeClr val="tx1">
                    <a:lumMod val="95000"/>
                    <a:lumOff val="5000"/>
                  </a:schemeClr>
                </a:solidFill>
                <a:effectLst/>
                <a:latin typeface="Verdana" pitchFamily="34" charset="0"/>
                <a:cs typeface="Arial" pitchFamily="34" charset="0"/>
              </a:endParaRPr>
            </a:p>
          </p:txBody>
        </p:sp>
        <p:sp>
          <p:nvSpPr>
            <p:cNvPr id="47" name="Freeform 46"/>
            <p:cNvSpPr/>
            <p:nvPr/>
          </p:nvSpPr>
          <p:spPr bwMode="auto">
            <a:xfrm>
              <a:off x="3657601" y="2895600"/>
              <a:ext cx="609600" cy="2743199"/>
            </a:xfrm>
            <a:custGeom>
              <a:avLst/>
              <a:gdLst>
                <a:gd name="connsiteX0" fmla="*/ 914400 w 914400"/>
                <a:gd name="connsiteY0" fmla="*/ 0 h 2775857"/>
                <a:gd name="connsiteX1" fmla="*/ 239486 w 914400"/>
                <a:gd name="connsiteY1" fmla="*/ 1186543 h 2775857"/>
                <a:gd name="connsiteX2" fmla="*/ 0 w 914400"/>
                <a:gd name="connsiteY2" fmla="*/ 2079172 h 2775857"/>
                <a:gd name="connsiteX3" fmla="*/ 0 w 914400"/>
                <a:gd name="connsiteY3" fmla="*/ 2775857 h 2775857"/>
              </a:gdLst>
              <a:ahLst/>
              <a:cxnLst>
                <a:cxn ang="0">
                  <a:pos x="connsiteX0" y="connsiteY0"/>
                </a:cxn>
                <a:cxn ang="0">
                  <a:pos x="connsiteX1" y="connsiteY1"/>
                </a:cxn>
                <a:cxn ang="0">
                  <a:pos x="connsiteX2" y="connsiteY2"/>
                </a:cxn>
                <a:cxn ang="0">
                  <a:pos x="connsiteX3" y="connsiteY3"/>
                </a:cxn>
              </a:cxnLst>
              <a:rect l="l" t="t" r="r" b="b"/>
              <a:pathLst>
                <a:path w="914400" h="2775857">
                  <a:moveTo>
                    <a:pt x="914400" y="0"/>
                  </a:moveTo>
                  <a:lnTo>
                    <a:pt x="239486" y="1186543"/>
                  </a:lnTo>
                  <a:lnTo>
                    <a:pt x="0" y="2079172"/>
                  </a:lnTo>
                  <a:lnTo>
                    <a:pt x="0" y="2775857"/>
                  </a:lnTo>
                </a:path>
              </a:pathLst>
            </a:custGeom>
            <a:noFill/>
            <a:ln w="50800" cap="flat" cmpd="sng" algn="ctr">
              <a:solidFill>
                <a:srgbClr val="C00000"/>
              </a:solid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bg1"/>
                </a:solidFill>
                <a:effectLst/>
                <a:latin typeface="Verdana" pitchFamily="34" charset="0"/>
                <a:cs typeface="Arial" pitchFamily="34" charset="0"/>
              </a:endParaRPr>
            </a:p>
          </p:txBody>
        </p:sp>
      </p:gr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37537" cy="889000"/>
          </a:xfrm>
        </p:spPr>
        <p:txBody>
          <a:bodyPr/>
          <a:lstStyle/>
          <a:p>
            <a:r>
              <a:rPr lang="en-US" sz="3200" dirty="0" smtClean="0"/>
              <a:t>Comparing Groups</a:t>
            </a:r>
            <a:endParaRPr lang="en-US" sz="3200" dirty="0"/>
          </a:p>
        </p:txBody>
      </p:sp>
      <p:grpSp>
        <p:nvGrpSpPr>
          <p:cNvPr id="3" name="Group 20"/>
          <p:cNvGrpSpPr/>
          <p:nvPr/>
        </p:nvGrpSpPr>
        <p:grpSpPr>
          <a:xfrm>
            <a:off x="990600" y="1295400"/>
            <a:ext cx="6705600" cy="4114800"/>
            <a:chOff x="533400" y="1447800"/>
            <a:chExt cx="6705600" cy="4114800"/>
          </a:xfrm>
        </p:grpSpPr>
        <p:sp>
          <p:nvSpPr>
            <p:cNvPr id="22" name="Rectangle 21"/>
            <p:cNvSpPr/>
            <p:nvPr/>
          </p:nvSpPr>
          <p:spPr>
            <a:xfrm>
              <a:off x="949450" y="3157847"/>
              <a:ext cx="4799441" cy="176348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23" name="Rounded Rectangle 22"/>
            <p:cNvSpPr/>
            <p:nvPr/>
          </p:nvSpPr>
          <p:spPr>
            <a:xfrm>
              <a:off x="949450" y="5028210"/>
              <a:ext cx="4860972" cy="534390"/>
            </a:xfrm>
            <a:prstGeom prst="roundRect">
              <a:avLst/>
            </a:prstGeom>
            <a:solidFill>
              <a:srgbClr val="00206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WiFi Device </a:t>
              </a:r>
              <a:endParaRPr lang="en-US" sz="1400" dirty="0"/>
            </a:p>
          </p:txBody>
        </p:sp>
        <p:sp>
          <p:nvSpPr>
            <p:cNvPr id="24" name="Rounded Rectangle 23"/>
            <p:cNvSpPr/>
            <p:nvPr/>
          </p:nvSpPr>
          <p:spPr>
            <a:xfrm>
              <a:off x="1257107" y="4173187"/>
              <a:ext cx="3999534" cy="53439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WiFi Driver </a:t>
              </a:r>
            </a:p>
            <a:p>
              <a:pPr algn="ctr"/>
              <a:r>
                <a:rPr lang="en-US" sz="1100" dirty="0" smtClean="0"/>
                <a:t>(Augmented Driver) </a:t>
              </a:r>
              <a:endParaRPr lang="en-US" sz="1100" dirty="0"/>
            </a:p>
          </p:txBody>
        </p:sp>
        <p:sp>
          <p:nvSpPr>
            <p:cNvPr id="25" name="TextBox 24"/>
            <p:cNvSpPr txBox="1"/>
            <p:nvPr/>
          </p:nvSpPr>
          <p:spPr>
            <a:xfrm>
              <a:off x="914400" y="3124200"/>
              <a:ext cx="1599814" cy="600164"/>
            </a:xfrm>
            <a:prstGeom prst="rect">
              <a:avLst/>
            </a:prstGeom>
            <a:noFill/>
          </p:spPr>
          <p:txBody>
            <a:bodyPr wrap="square" rtlCol="0">
              <a:spAutoFit/>
            </a:bodyPr>
            <a:lstStyle/>
            <a:p>
              <a:r>
                <a:rPr lang="en-US" sz="1100" b="1" i="1" dirty="0" smtClean="0"/>
                <a:t>Host </a:t>
              </a:r>
            </a:p>
            <a:p>
              <a:r>
                <a:rPr lang="en-US" sz="1100" b="1" i="1" dirty="0" smtClean="0"/>
                <a:t>Linux </a:t>
              </a:r>
            </a:p>
            <a:p>
              <a:r>
                <a:rPr lang="en-US" sz="1100" b="1" i="1" dirty="0" smtClean="0"/>
                <a:t>Kernel</a:t>
              </a:r>
              <a:endParaRPr lang="en-US" sz="1100" b="1" i="1" dirty="0"/>
            </a:p>
          </p:txBody>
        </p:sp>
        <p:sp>
          <p:nvSpPr>
            <p:cNvPr id="26" name="Rectangle 25"/>
            <p:cNvSpPr/>
            <p:nvPr/>
          </p:nvSpPr>
          <p:spPr>
            <a:xfrm>
              <a:off x="1028562" y="1447800"/>
              <a:ext cx="1951421" cy="154973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27" name="Rounded Rectangle 26"/>
            <p:cNvSpPr/>
            <p:nvPr/>
          </p:nvSpPr>
          <p:spPr>
            <a:xfrm>
              <a:off x="2672327" y="3211286"/>
              <a:ext cx="984501" cy="374073"/>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KVM</a:t>
              </a:r>
              <a:endParaRPr lang="en-US" sz="1400" dirty="0"/>
            </a:p>
          </p:txBody>
        </p:sp>
        <p:sp>
          <p:nvSpPr>
            <p:cNvPr id="28" name="TextBox 27"/>
            <p:cNvSpPr txBox="1"/>
            <p:nvPr/>
          </p:nvSpPr>
          <p:spPr>
            <a:xfrm>
              <a:off x="1010982" y="1509422"/>
              <a:ext cx="1353688" cy="261610"/>
            </a:xfrm>
            <a:prstGeom prst="rect">
              <a:avLst/>
            </a:prstGeom>
            <a:noFill/>
          </p:spPr>
          <p:txBody>
            <a:bodyPr wrap="square" rtlCol="0">
              <a:spAutoFit/>
            </a:bodyPr>
            <a:lstStyle/>
            <a:p>
              <a:r>
                <a:rPr lang="en-US" sz="1100" b="1" i="1" dirty="0" err="1" smtClean="0"/>
                <a:t>Qemu</a:t>
              </a:r>
              <a:endParaRPr lang="en-US" sz="1100" b="1" i="1" dirty="0"/>
            </a:p>
          </p:txBody>
        </p:sp>
        <p:cxnSp>
          <p:nvCxnSpPr>
            <p:cNvPr id="29" name="Straight Connector 28"/>
            <p:cNvCxnSpPr/>
            <p:nvPr/>
          </p:nvCxnSpPr>
          <p:spPr>
            <a:xfrm flipV="1">
              <a:off x="533400" y="3047999"/>
              <a:ext cx="5564187" cy="1"/>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30" name="Rounded Rectangle 29"/>
            <p:cNvSpPr/>
            <p:nvPr/>
          </p:nvSpPr>
          <p:spPr>
            <a:xfrm>
              <a:off x="1072513" y="2531848"/>
              <a:ext cx="1494332" cy="42751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Device Model</a:t>
              </a:r>
              <a:endParaRPr lang="en-US" sz="1200" dirty="0"/>
            </a:p>
          </p:txBody>
        </p:sp>
        <p:sp>
          <p:nvSpPr>
            <p:cNvPr id="31" name="Rounded Rectangle 30"/>
            <p:cNvSpPr/>
            <p:nvPr/>
          </p:nvSpPr>
          <p:spPr>
            <a:xfrm>
              <a:off x="1766938" y="1447800"/>
              <a:ext cx="1186675" cy="90846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2" name="Rounded Rectangle 31"/>
            <p:cNvSpPr/>
            <p:nvPr/>
          </p:nvSpPr>
          <p:spPr>
            <a:xfrm>
              <a:off x="1872420" y="2089068"/>
              <a:ext cx="984501" cy="267195"/>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WiFi Driver</a:t>
              </a:r>
              <a:endParaRPr lang="en-US" sz="1050" dirty="0"/>
            </a:p>
          </p:txBody>
        </p:sp>
        <p:sp>
          <p:nvSpPr>
            <p:cNvPr id="33" name="Rounded Rectangular Callout 32"/>
            <p:cNvSpPr/>
            <p:nvPr/>
          </p:nvSpPr>
          <p:spPr bwMode="auto">
            <a:xfrm>
              <a:off x="5257800" y="1524000"/>
              <a:ext cx="1981200" cy="914400"/>
            </a:xfrm>
            <a:prstGeom prst="wedgeRoundRectCallout">
              <a:avLst>
                <a:gd name="adj1" fmla="val -180065"/>
                <a:gd name="adj2" fmla="val 97394"/>
                <a:gd name="adj3" fmla="val 16667"/>
              </a:avLst>
            </a:prstGeom>
            <a:noFill/>
            <a:ln w="508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b="1" dirty="0" smtClean="0">
                  <a:solidFill>
                    <a:schemeClr val="bg2">
                      <a:lumMod val="75000"/>
                    </a:schemeClr>
                  </a:solidFill>
                  <a:latin typeface="Verdana" pitchFamily="34" charset="0"/>
                  <a:cs typeface="Arial" pitchFamily="34" charset="0"/>
                </a:rPr>
                <a:t>Virtual WiFi</a:t>
              </a:r>
              <a:endParaRPr kumimoji="0" lang="en-US" sz="2000" b="1" i="0" u="none" strike="noStrike" cap="none" normalizeH="0" baseline="0" dirty="0" smtClean="0">
                <a:ln>
                  <a:noFill/>
                </a:ln>
                <a:solidFill>
                  <a:schemeClr val="bg2">
                    <a:lumMod val="75000"/>
                  </a:schemeClr>
                </a:solidFill>
                <a:effectLst/>
                <a:latin typeface="Verdana" pitchFamily="34" charset="0"/>
                <a:cs typeface="Arial" pitchFamily="34" charset="0"/>
              </a:endParaRPr>
            </a:p>
          </p:txBody>
        </p:sp>
        <p:sp>
          <p:nvSpPr>
            <p:cNvPr id="38" name="Freeform 37"/>
            <p:cNvSpPr/>
            <p:nvPr/>
          </p:nvSpPr>
          <p:spPr bwMode="auto">
            <a:xfrm>
              <a:off x="1741714" y="2307772"/>
              <a:ext cx="533400" cy="2743200"/>
            </a:xfrm>
            <a:custGeom>
              <a:avLst/>
              <a:gdLst>
                <a:gd name="connsiteX0" fmla="*/ 914400 w 914400"/>
                <a:gd name="connsiteY0" fmla="*/ 0 h 2775857"/>
                <a:gd name="connsiteX1" fmla="*/ 239486 w 914400"/>
                <a:gd name="connsiteY1" fmla="*/ 1186543 h 2775857"/>
                <a:gd name="connsiteX2" fmla="*/ 0 w 914400"/>
                <a:gd name="connsiteY2" fmla="*/ 2079172 h 2775857"/>
                <a:gd name="connsiteX3" fmla="*/ 0 w 914400"/>
                <a:gd name="connsiteY3" fmla="*/ 2775857 h 2775857"/>
              </a:gdLst>
              <a:ahLst/>
              <a:cxnLst>
                <a:cxn ang="0">
                  <a:pos x="connsiteX0" y="connsiteY0"/>
                </a:cxn>
                <a:cxn ang="0">
                  <a:pos x="connsiteX1" y="connsiteY1"/>
                </a:cxn>
                <a:cxn ang="0">
                  <a:pos x="connsiteX2" y="connsiteY2"/>
                </a:cxn>
                <a:cxn ang="0">
                  <a:pos x="connsiteX3" y="connsiteY3"/>
                </a:cxn>
              </a:cxnLst>
              <a:rect l="l" t="t" r="r" b="b"/>
              <a:pathLst>
                <a:path w="914400" h="2775857">
                  <a:moveTo>
                    <a:pt x="914400" y="0"/>
                  </a:moveTo>
                  <a:lnTo>
                    <a:pt x="239486" y="1186543"/>
                  </a:lnTo>
                  <a:lnTo>
                    <a:pt x="0" y="2079172"/>
                  </a:lnTo>
                  <a:lnTo>
                    <a:pt x="0" y="2775857"/>
                  </a:lnTo>
                </a:path>
              </a:pathLst>
            </a:custGeom>
            <a:noFill/>
            <a:ln w="50800" cap="flat" cmpd="sng" algn="ctr">
              <a:solidFill>
                <a:srgbClr val="C00000"/>
              </a:solid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bg1"/>
                </a:solidFill>
                <a:effectLst/>
                <a:latin typeface="Verdana" pitchFamily="34" charset="0"/>
                <a:cs typeface="Arial" pitchFamily="34" charset="0"/>
              </a:endParaRPr>
            </a:p>
          </p:txBody>
        </p:sp>
        <p:sp>
          <p:nvSpPr>
            <p:cNvPr id="54" name="Rounded Rectangle 53"/>
            <p:cNvSpPr/>
            <p:nvPr/>
          </p:nvSpPr>
          <p:spPr>
            <a:xfrm>
              <a:off x="1981200" y="1752600"/>
              <a:ext cx="838199" cy="22859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Endpoint</a:t>
              </a:r>
              <a:endParaRPr lang="en-US" sz="1050" dirty="0"/>
            </a:p>
          </p:txBody>
        </p:sp>
      </p:grpSp>
      <p:sp>
        <p:nvSpPr>
          <p:cNvPr id="55" name="TextBox 54"/>
          <p:cNvSpPr txBox="1"/>
          <p:nvPr/>
        </p:nvSpPr>
        <p:spPr>
          <a:xfrm>
            <a:off x="2286000" y="1283208"/>
            <a:ext cx="1106393" cy="307777"/>
          </a:xfrm>
          <a:prstGeom prst="rect">
            <a:avLst/>
          </a:prstGeom>
          <a:noFill/>
        </p:spPr>
        <p:txBody>
          <a:bodyPr wrap="none" rtlCol="0">
            <a:spAutoFit/>
          </a:bodyPr>
          <a:lstStyle/>
          <a:p>
            <a:r>
              <a:rPr lang="en-US" sz="1400" b="1" dirty="0" smtClean="0">
                <a:solidFill>
                  <a:schemeClr val="tx1">
                    <a:lumMod val="75000"/>
                  </a:schemeClr>
                </a:solidFill>
              </a:rPr>
              <a:t>Guest OS</a:t>
            </a:r>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37537" cy="889000"/>
          </a:xfrm>
        </p:spPr>
        <p:txBody>
          <a:bodyPr/>
          <a:lstStyle/>
          <a:p>
            <a:r>
              <a:rPr lang="en-US" sz="3200" dirty="0" smtClean="0"/>
              <a:t>Comparing Groups</a:t>
            </a:r>
            <a:endParaRPr lang="en-US" sz="3200" dirty="0"/>
          </a:p>
        </p:txBody>
      </p:sp>
      <p:grpSp>
        <p:nvGrpSpPr>
          <p:cNvPr id="3" name="Group 16"/>
          <p:cNvGrpSpPr/>
          <p:nvPr/>
        </p:nvGrpSpPr>
        <p:grpSpPr>
          <a:xfrm>
            <a:off x="1219200" y="1371600"/>
            <a:ext cx="6553200" cy="4115790"/>
            <a:chOff x="685800" y="1447800"/>
            <a:chExt cx="6553200" cy="4115790"/>
          </a:xfrm>
        </p:grpSpPr>
        <p:sp>
          <p:nvSpPr>
            <p:cNvPr id="18" name="Rectangle 17"/>
            <p:cNvSpPr/>
            <p:nvPr/>
          </p:nvSpPr>
          <p:spPr>
            <a:xfrm>
              <a:off x="1143001" y="3157847"/>
              <a:ext cx="3810000" cy="171895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9" name="Rounded Rectangle 18"/>
            <p:cNvSpPr/>
            <p:nvPr/>
          </p:nvSpPr>
          <p:spPr>
            <a:xfrm>
              <a:off x="685800" y="5029200"/>
              <a:ext cx="4860972" cy="534390"/>
            </a:xfrm>
            <a:prstGeom prst="roundRect">
              <a:avLst/>
            </a:prstGeom>
            <a:solidFill>
              <a:srgbClr val="00206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WiFi Device </a:t>
              </a:r>
              <a:endParaRPr lang="en-US" sz="1400" dirty="0"/>
            </a:p>
          </p:txBody>
        </p:sp>
        <p:sp>
          <p:nvSpPr>
            <p:cNvPr id="20" name="TextBox 19"/>
            <p:cNvSpPr txBox="1"/>
            <p:nvPr/>
          </p:nvSpPr>
          <p:spPr>
            <a:xfrm>
              <a:off x="1143000" y="3124200"/>
              <a:ext cx="2286000" cy="261610"/>
            </a:xfrm>
            <a:prstGeom prst="rect">
              <a:avLst/>
            </a:prstGeom>
            <a:noFill/>
          </p:spPr>
          <p:txBody>
            <a:bodyPr wrap="square" rtlCol="0">
              <a:spAutoFit/>
            </a:bodyPr>
            <a:lstStyle/>
            <a:p>
              <a:r>
                <a:rPr lang="en-US" sz="1100" b="1" i="1" dirty="0" smtClean="0"/>
                <a:t>Host  Linux  Kernel</a:t>
              </a:r>
              <a:endParaRPr lang="en-US" sz="1100" b="1" i="1" dirty="0"/>
            </a:p>
          </p:txBody>
        </p:sp>
        <p:sp>
          <p:nvSpPr>
            <p:cNvPr id="21" name="Rectangle 20"/>
            <p:cNvSpPr/>
            <p:nvPr/>
          </p:nvSpPr>
          <p:spPr>
            <a:xfrm>
              <a:off x="1028562" y="1447800"/>
              <a:ext cx="1951421" cy="154973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4" name="TextBox 33"/>
            <p:cNvSpPr txBox="1"/>
            <p:nvPr/>
          </p:nvSpPr>
          <p:spPr>
            <a:xfrm>
              <a:off x="990600" y="1447800"/>
              <a:ext cx="1353688" cy="261610"/>
            </a:xfrm>
            <a:prstGeom prst="rect">
              <a:avLst/>
            </a:prstGeom>
            <a:noFill/>
          </p:spPr>
          <p:txBody>
            <a:bodyPr wrap="square" rtlCol="0">
              <a:spAutoFit/>
            </a:bodyPr>
            <a:lstStyle/>
            <a:p>
              <a:r>
                <a:rPr lang="en-US" sz="1100" b="1" i="1" dirty="0" err="1" smtClean="0"/>
                <a:t>Qemu</a:t>
              </a:r>
              <a:endParaRPr lang="en-US" sz="1100" b="1" i="1" dirty="0"/>
            </a:p>
          </p:txBody>
        </p:sp>
        <p:cxnSp>
          <p:nvCxnSpPr>
            <p:cNvPr id="35" name="Straight Connector 34"/>
            <p:cNvCxnSpPr/>
            <p:nvPr/>
          </p:nvCxnSpPr>
          <p:spPr>
            <a:xfrm>
              <a:off x="805548" y="3048000"/>
              <a:ext cx="4887686" cy="32657"/>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36" name="Rounded Rectangle 35"/>
            <p:cNvSpPr/>
            <p:nvPr/>
          </p:nvSpPr>
          <p:spPr>
            <a:xfrm>
              <a:off x="1766938" y="1447800"/>
              <a:ext cx="1186675" cy="90846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7" name="Rounded Rectangle 36"/>
            <p:cNvSpPr/>
            <p:nvPr/>
          </p:nvSpPr>
          <p:spPr>
            <a:xfrm>
              <a:off x="1850648" y="2084119"/>
              <a:ext cx="984501" cy="267195"/>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WiFi Driver</a:t>
              </a:r>
              <a:endParaRPr lang="en-US" sz="1050" dirty="0"/>
            </a:p>
          </p:txBody>
        </p:sp>
        <p:sp>
          <p:nvSpPr>
            <p:cNvPr id="39" name="Rounded Rectangular Callout 38"/>
            <p:cNvSpPr/>
            <p:nvPr/>
          </p:nvSpPr>
          <p:spPr bwMode="auto">
            <a:xfrm>
              <a:off x="4953000" y="1447800"/>
              <a:ext cx="2286000" cy="1066800"/>
            </a:xfrm>
            <a:prstGeom prst="wedgeRoundRectCallout">
              <a:avLst>
                <a:gd name="adj1" fmla="val -104225"/>
                <a:gd name="adj2" fmla="val 152273"/>
                <a:gd name="adj3" fmla="val 16667"/>
              </a:avLst>
            </a:prstGeom>
            <a:noFill/>
            <a:ln w="508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chemeClr val="tx1">
                      <a:lumMod val="50000"/>
                    </a:schemeClr>
                  </a:solidFill>
                  <a:effectLst/>
                  <a:latin typeface="Verdana" pitchFamily="34" charset="0"/>
                  <a:cs typeface="Arial" pitchFamily="34" charset="0"/>
                </a:rPr>
                <a:t>Passthrough</a:t>
              </a:r>
              <a:endParaRPr kumimoji="0" lang="en-US" sz="2000" b="1" i="0" u="none" strike="noStrike" cap="none" normalizeH="0" baseline="0" dirty="0" smtClean="0">
                <a:ln>
                  <a:noFill/>
                </a:ln>
                <a:solidFill>
                  <a:schemeClr val="tx1">
                    <a:lumMod val="50000"/>
                  </a:schemeClr>
                </a:solidFill>
                <a:effectLst/>
                <a:latin typeface="Verdana" pitchFamily="34" charset="0"/>
                <a:cs typeface="Arial" pitchFamily="34" charset="0"/>
              </a:endParaRPr>
            </a:p>
          </p:txBody>
        </p:sp>
        <p:sp>
          <p:nvSpPr>
            <p:cNvPr id="40" name="Freeform 39"/>
            <p:cNvSpPr/>
            <p:nvPr/>
          </p:nvSpPr>
          <p:spPr bwMode="auto">
            <a:xfrm>
              <a:off x="685800" y="2209800"/>
              <a:ext cx="1143000" cy="2862943"/>
            </a:xfrm>
            <a:custGeom>
              <a:avLst/>
              <a:gdLst>
                <a:gd name="connsiteX0" fmla="*/ 1066800 w 1066800"/>
                <a:gd name="connsiteY0" fmla="*/ 0 h 2862943"/>
                <a:gd name="connsiteX1" fmla="*/ 76200 w 1066800"/>
                <a:gd name="connsiteY1" fmla="*/ 163286 h 2862943"/>
                <a:gd name="connsiteX2" fmla="*/ 0 w 1066800"/>
                <a:gd name="connsiteY2" fmla="*/ 2133600 h 2862943"/>
                <a:gd name="connsiteX3" fmla="*/ 261257 w 1066800"/>
                <a:gd name="connsiteY3" fmla="*/ 2862943 h 2862943"/>
              </a:gdLst>
              <a:ahLst/>
              <a:cxnLst>
                <a:cxn ang="0">
                  <a:pos x="connsiteX0" y="connsiteY0"/>
                </a:cxn>
                <a:cxn ang="0">
                  <a:pos x="connsiteX1" y="connsiteY1"/>
                </a:cxn>
                <a:cxn ang="0">
                  <a:pos x="connsiteX2" y="connsiteY2"/>
                </a:cxn>
                <a:cxn ang="0">
                  <a:pos x="connsiteX3" y="connsiteY3"/>
                </a:cxn>
              </a:cxnLst>
              <a:rect l="l" t="t" r="r" b="b"/>
              <a:pathLst>
                <a:path w="1066800" h="2862943">
                  <a:moveTo>
                    <a:pt x="1066800" y="0"/>
                  </a:moveTo>
                  <a:lnTo>
                    <a:pt x="76200" y="163286"/>
                  </a:lnTo>
                  <a:lnTo>
                    <a:pt x="0" y="2133600"/>
                  </a:lnTo>
                  <a:lnTo>
                    <a:pt x="261257" y="2862943"/>
                  </a:lnTo>
                </a:path>
              </a:pathLst>
            </a:custGeom>
            <a:noFill/>
            <a:ln w="50800" cap="flat" cmpd="sng" algn="ctr">
              <a:solidFill>
                <a:srgbClr val="C0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cs typeface="Arial" pitchFamily="34" charset="0"/>
              </a:endParaRPr>
            </a:p>
          </p:txBody>
        </p:sp>
        <p:sp>
          <p:nvSpPr>
            <p:cNvPr id="42" name="Rounded Rectangle 41"/>
            <p:cNvSpPr/>
            <p:nvPr/>
          </p:nvSpPr>
          <p:spPr>
            <a:xfrm>
              <a:off x="1981201" y="1752601"/>
              <a:ext cx="813816" cy="21336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Endpoint</a:t>
              </a:r>
              <a:endParaRPr lang="en-US" sz="1050" dirty="0"/>
            </a:p>
          </p:txBody>
        </p:sp>
      </p:grpSp>
      <p:sp>
        <p:nvSpPr>
          <p:cNvPr id="41" name="TextBox 40"/>
          <p:cNvSpPr txBox="1"/>
          <p:nvPr/>
        </p:nvSpPr>
        <p:spPr>
          <a:xfrm>
            <a:off x="2362200" y="1371600"/>
            <a:ext cx="1106393" cy="307777"/>
          </a:xfrm>
          <a:prstGeom prst="rect">
            <a:avLst/>
          </a:prstGeom>
          <a:noFill/>
        </p:spPr>
        <p:txBody>
          <a:bodyPr wrap="none" rtlCol="0">
            <a:spAutoFit/>
          </a:bodyPr>
          <a:lstStyle/>
          <a:p>
            <a:r>
              <a:rPr lang="en-US" sz="1400" b="1" dirty="0" smtClean="0">
                <a:solidFill>
                  <a:schemeClr val="tx1">
                    <a:lumMod val="75000"/>
                  </a:schemeClr>
                </a:solidFill>
              </a:rPr>
              <a:t>Guest OS</a:t>
            </a:r>
          </a:p>
        </p:txBody>
      </p:sp>
      <p:sp>
        <p:nvSpPr>
          <p:cNvPr id="16" name="Rounded Rectangle 15"/>
          <p:cNvSpPr/>
          <p:nvPr/>
        </p:nvSpPr>
        <p:spPr>
          <a:xfrm>
            <a:off x="3048000" y="3352800"/>
            <a:ext cx="984501" cy="374073"/>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KVM</a:t>
            </a:r>
            <a:endParaRPr lang="en-US" sz="1400" dirty="0"/>
          </a:p>
        </p:txBody>
      </p:sp>
      <p:sp>
        <p:nvSpPr>
          <p:cNvPr id="17" name="矩形 16"/>
          <p:cNvSpPr/>
          <p:nvPr/>
        </p:nvSpPr>
        <p:spPr>
          <a:xfrm>
            <a:off x="3258179" y="3244334"/>
            <a:ext cx="2627642" cy="369332"/>
          </a:xfrm>
          <a:prstGeom prst="rect">
            <a:avLst/>
          </a:prstGeom>
        </p:spPr>
        <p:txBody>
          <a:bodyPr wrap="none">
            <a:spAutoFit/>
          </a:bodyPr>
          <a:lstStyle/>
          <a:p>
            <a:r>
              <a:rPr lang="en-US" dirty="0" err="1" smtClean="0">
                <a:solidFill>
                  <a:schemeClr val="bg1">
                    <a:lumMod val="75000"/>
                  </a:schemeClr>
                </a:solidFill>
              </a:rPr>
              <a:t>irtual</a:t>
            </a:r>
            <a:r>
              <a:rPr lang="en-US" dirty="0" smtClean="0">
                <a:solidFill>
                  <a:schemeClr val="bg1">
                    <a:lumMod val="75000"/>
                  </a:schemeClr>
                </a:solidFill>
              </a:rPr>
              <a:t> </a:t>
            </a:r>
            <a:r>
              <a:rPr lang="en-US" dirty="0" err="1" smtClean="0">
                <a:solidFill>
                  <a:schemeClr val="bg1">
                    <a:lumMod val="75000"/>
                  </a:schemeClr>
                </a:solidFill>
              </a:rPr>
              <a:t>WiFi</a:t>
            </a:r>
            <a:r>
              <a:rPr lang="en-US" dirty="0" smtClean="0">
                <a:solidFill>
                  <a:schemeClr val="bg1">
                    <a:lumMod val="75000"/>
                  </a:schemeClr>
                </a:solidFill>
              </a:rPr>
              <a:t> Device Mo</a:t>
            </a:r>
            <a:endParaRPr lang="zh-CN" altLang="en-US" dirty="0"/>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37537" cy="762000"/>
          </a:xfrm>
        </p:spPr>
        <p:txBody>
          <a:bodyPr/>
          <a:lstStyle/>
          <a:p>
            <a:pPr algn="ctr"/>
            <a:r>
              <a:rPr lang="en-US" sz="3200" dirty="0" smtClean="0">
                <a:solidFill>
                  <a:srgbClr val="002060"/>
                </a:solidFill>
              </a:rPr>
              <a:t>Virtual WiFi: Implementation</a:t>
            </a:r>
            <a:endParaRPr lang="en-US" sz="3200" dirty="0">
              <a:solidFill>
                <a:srgbClr val="002060"/>
              </a:solidFill>
            </a:endParaRPr>
          </a:p>
        </p:txBody>
      </p:sp>
      <p:grpSp>
        <p:nvGrpSpPr>
          <p:cNvPr id="3" name="组合 53"/>
          <p:cNvGrpSpPr/>
          <p:nvPr/>
        </p:nvGrpSpPr>
        <p:grpSpPr>
          <a:xfrm>
            <a:off x="533400" y="1371600"/>
            <a:ext cx="5181600" cy="3733800"/>
            <a:chOff x="341194" y="533400"/>
            <a:chExt cx="8079475" cy="5791200"/>
          </a:xfrm>
        </p:grpSpPr>
        <p:sp>
          <p:nvSpPr>
            <p:cNvPr id="55" name="Rectangle 5"/>
            <p:cNvSpPr/>
            <p:nvPr/>
          </p:nvSpPr>
          <p:spPr>
            <a:xfrm>
              <a:off x="685800" y="3048000"/>
              <a:ext cx="7010400" cy="2362200"/>
            </a:xfrm>
            <a:prstGeom prst="rect">
              <a:avLst/>
            </a:prstGeom>
            <a:solidFill>
              <a:sysClr val="window" lastClr="FFFFFF"/>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6" name="Rounded Rectangle 3"/>
            <p:cNvSpPr/>
            <p:nvPr/>
          </p:nvSpPr>
          <p:spPr>
            <a:xfrm>
              <a:off x="1600200" y="5638800"/>
              <a:ext cx="5105400" cy="685800"/>
            </a:xfrm>
            <a:prstGeom prst="roundRect">
              <a:avLst/>
            </a:prstGeom>
            <a:solidFill>
              <a:srgbClr val="4BACC6">
                <a:lumMod val="20000"/>
                <a:lumOff val="80000"/>
              </a:srgbClr>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rPr>
                <a:t>       WiFi Device </a:t>
              </a: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7" name="Rounded Rectangle 4"/>
            <p:cNvSpPr/>
            <p:nvPr/>
          </p:nvSpPr>
          <p:spPr>
            <a:xfrm>
              <a:off x="1828800" y="4495800"/>
              <a:ext cx="4953000" cy="609600"/>
            </a:xfrm>
            <a:prstGeom prst="roundRect">
              <a:avLst/>
            </a:prstGeom>
            <a:solidFill>
              <a:schemeClr val="tx1">
                <a:lumMod val="50000"/>
              </a:schemeClr>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smtClean="0">
                  <a:ln>
                    <a:noFill/>
                  </a:ln>
                  <a:solidFill>
                    <a:schemeClr val="bg1">
                      <a:lumMod val="95000"/>
                    </a:schemeClr>
                  </a:solidFill>
                  <a:effectLst/>
                  <a:uLnTx/>
                  <a:uFillTx/>
                  <a:latin typeface="Calibri"/>
                  <a:ea typeface="宋体"/>
                  <a:cs typeface="+mn-cs"/>
                </a:rPr>
                <a:t>Augmented </a:t>
              </a:r>
              <a:r>
                <a:rPr kumimoji="0" lang="en-US" sz="1600" b="1" i="0" u="none" strike="noStrike" kern="0" cap="none" spc="0" normalizeH="0" baseline="0" noProof="0" dirty="0" smtClean="0">
                  <a:ln>
                    <a:noFill/>
                  </a:ln>
                  <a:solidFill>
                    <a:schemeClr val="bg1">
                      <a:lumMod val="95000"/>
                    </a:schemeClr>
                  </a:solidFill>
                  <a:effectLst/>
                  <a:uLnTx/>
                  <a:uFillTx/>
                  <a:latin typeface="Calibri"/>
                  <a:ea typeface="+mn-ea"/>
                  <a:cs typeface="+mn-cs"/>
                </a:rPr>
                <a:t>WiFi Driver </a:t>
              </a:r>
            </a:p>
          </p:txBody>
        </p:sp>
        <p:sp>
          <p:nvSpPr>
            <p:cNvPr id="58" name="TextBox 57"/>
            <p:cNvSpPr txBox="1"/>
            <p:nvPr/>
          </p:nvSpPr>
          <p:spPr>
            <a:xfrm>
              <a:off x="609600" y="2971799"/>
              <a:ext cx="1981200" cy="883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smtClean="0">
                  <a:ln>
                    <a:noFill/>
                  </a:ln>
                  <a:solidFill>
                    <a:sysClr val="windowText" lastClr="000000"/>
                  </a:solidFill>
                  <a:effectLst/>
                  <a:uLnTx/>
                  <a:uFillTx/>
                </a:rPr>
                <a:t>Host Kernel</a:t>
              </a:r>
              <a:endParaRPr kumimoji="0" lang="en-US" sz="1400" b="1" i="1" u="none" strike="noStrike" kern="0" cap="none" spc="0" normalizeH="0" baseline="0" noProof="0" dirty="0">
                <a:ln>
                  <a:noFill/>
                </a:ln>
                <a:solidFill>
                  <a:sysClr val="windowText" lastClr="000000"/>
                </a:solidFill>
                <a:effectLst/>
                <a:uLnTx/>
                <a:uFillTx/>
              </a:endParaRPr>
            </a:p>
          </p:txBody>
        </p:sp>
        <p:sp>
          <p:nvSpPr>
            <p:cNvPr id="59" name="Rectangle 7"/>
            <p:cNvSpPr/>
            <p:nvPr/>
          </p:nvSpPr>
          <p:spPr>
            <a:xfrm>
              <a:off x="914400" y="609600"/>
              <a:ext cx="3886200" cy="2209800"/>
            </a:xfrm>
            <a:prstGeom prst="rect">
              <a:avLst/>
            </a:prstGeom>
            <a:no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0" name="Rounded Rectangle 8"/>
            <p:cNvSpPr/>
            <p:nvPr/>
          </p:nvSpPr>
          <p:spPr>
            <a:xfrm>
              <a:off x="3276600" y="3491132"/>
              <a:ext cx="1219200" cy="533400"/>
            </a:xfrm>
            <a:prstGeom prst="roundRect">
              <a:avLst/>
            </a:prstGeom>
            <a:solidFill>
              <a:srgbClr val="9BBB59">
                <a:lumMod val="40000"/>
                <a:lumOff val="60000"/>
              </a:srgbClr>
            </a:solidFill>
            <a:ln w="28575"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rPr>
                <a:t>KVM</a:t>
              </a: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1" name="TextBox 60"/>
            <p:cNvSpPr txBox="1"/>
            <p:nvPr/>
          </p:nvSpPr>
          <p:spPr>
            <a:xfrm>
              <a:off x="914398" y="533400"/>
              <a:ext cx="1676399" cy="51980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err="1" smtClean="0">
                  <a:ln>
                    <a:noFill/>
                  </a:ln>
                  <a:solidFill>
                    <a:sysClr val="windowText" lastClr="000000"/>
                  </a:solidFill>
                  <a:effectLst/>
                  <a:uLnTx/>
                  <a:uFillTx/>
                </a:rPr>
                <a:t>Qemu</a:t>
              </a:r>
              <a:endParaRPr kumimoji="0" lang="en-US" sz="1100" b="1" i="1" u="none" strike="noStrike" kern="0" cap="none" spc="0" normalizeH="0" baseline="0" noProof="0" dirty="0">
                <a:ln>
                  <a:noFill/>
                </a:ln>
                <a:solidFill>
                  <a:sysClr val="windowText" lastClr="000000"/>
                </a:solidFill>
                <a:effectLst/>
                <a:uLnTx/>
                <a:uFillTx/>
              </a:endParaRPr>
            </a:p>
          </p:txBody>
        </p:sp>
        <p:cxnSp>
          <p:nvCxnSpPr>
            <p:cNvPr id="62" name="Straight Connector 11"/>
            <p:cNvCxnSpPr/>
            <p:nvPr/>
          </p:nvCxnSpPr>
          <p:spPr>
            <a:xfrm>
              <a:off x="341194" y="2934270"/>
              <a:ext cx="8079475" cy="13646"/>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63" name="Rounded Rectangle 12"/>
            <p:cNvSpPr/>
            <p:nvPr/>
          </p:nvSpPr>
          <p:spPr>
            <a:xfrm>
              <a:off x="1050878" y="1931277"/>
              <a:ext cx="2530521" cy="866515"/>
            </a:xfrm>
            <a:prstGeom prst="roundRect">
              <a:avLst/>
            </a:prstGeom>
            <a:solidFill>
              <a:schemeClr val="tx1">
                <a:lumMod val="50000"/>
              </a:scheme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ts val="25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chemeClr val="bg1">
                      <a:lumMod val="95000"/>
                    </a:schemeClr>
                  </a:solidFill>
                  <a:effectLst/>
                  <a:uLnTx/>
                  <a:uFillTx/>
                  <a:latin typeface="Calibri"/>
                  <a:ea typeface="+mn-ea"/>
                  <a:cs typeface="+mn-cs"/>
                </a:rPr>
                <a:t>Virtual WiFi</a:t>
              </a:r>
            </a:p>
            <a:p>
              <a:pPr marL="0" marR="0" lvl="0" indent="0" algn="ctr" defTabSz="914400" eaLnBrk="1" fontAlgn="auto" latinLnBrk="0" hangingPunct="1">
                <a:lnSpc>
                  <a:spcPts val="25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chemeClr val="bg1">
                      <a:lumMod val="95000"/>
                    </a:schemeClr>
                  </a:solidFill>
                  <a:effectLst/>
                  <a:uLnTx/>
                  <a:uFillTx/>
                  <a:latin typeface="Calibri"/>
                  <a:ea typeface="+mn-ea"/>
                  <a:cs typeface="+mn-cs"/>
                </a:rPr>
                <a:t>Device Model</a:t>
              </a:r>
              <a:endParaRPr kumimoji="0" lang="en-US" sz="1400" b="1" i="0" u="none" strike="noStrike" kern="0" cap="none" spc="0" normalizeH="0" baseline="0" noProof="0" dirty="0">
                <a:ln>
                  <a:noFill/>
                </a:ln>
                <a:solidFill>
                  <a:schemeClr val="bg1">
                    <a:lumMod val="95000"/>
                  </a:schemeClr>
                </a:solidFill>
                <a:effectLst/>
                <a:uLnTx/>
                <a:uFillTx/>
                <a:latin typeface="Calibri"/>
                <a:ea typeface="+mn-ea"/>
                <a:cs typeface="+mn-cs"/>
              </a:endParaRPr>
            </a:p>
          </p:txBody>
        </p:sp>
        <p:sp>
          <p:nvSpPr>
            <p:cNvPr id="64" name="Rounded Rectangle 13"/>
            <p:cNvSpPr/>
            <p:nvPr/>
          </p:nvSpPr>
          <p:spPr>
            <a:xfrm>
              <a:off x="2209800" y="664029"/>
              <a:ext cx="2590800" cy="1143000"/>
            </a:xfrm>
            <a:prstGeom prst="roundRect">
              <a:avLst/>
            </a:prstGeom>
            <a:solidFill>
              <a:srgbClr val="EEECE1"/>
            </a:solidFill>
            <a:ln w="28575" cap="flat" cmpd="sng" algn="ctr">
              <a:solidFill>
                <a:srgbClr val="1F497D"/>
              </a:solidFill>
              <a:prstDash val="solid"/>
            </a:ln>
            <a:effectLst/>
          </p:spPr>
          <p:txBody>
            <a:bodyPr lIns="0" tIns="0" rIns="0" b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ysClr val="windowText" lastClr="000000"/>
                  </a:solidFill>
                  <a:effectLst/>
                  <a:uLnTx/>
                  <a:uFillTx/>
                  <a:latin typeface="Calibri"/>
                  <a:ea typeface="+mn-ea"/>
                  <a:cs typeface="+mn-cs"/>
                </a:rPr>
                <a:t>Guest OS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Rounded Rectangle 23"/>
            <p:cNvSpPr/>
            <p:nvPr/>
          </p:nvSpPr>
          <p:spPr>
            <a:xfrm>
              <a:off x="2252468" y="1332186"/>
              <a:ext cx="2438400" cy="435429"/>
            </a:xfrm>
            <a:prstGeom prst="roundRect">
              <a:avLst/>
            </a:prstGeom>
            <a:solidFill>
              <a:srgbClr val="9BBB59">
                <a:lumMod val="40000"/>
                <a:lumOff val="60000"/>
              </a:srgbClr>
            </a:solidFill>
            <a:ln w="28575" cap="flat" cmpd="sng" algn="ctr">
              <a:solidFill>
                <a:srgbClr val="1F497D"/>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ysClr val="windowText" lastClr="000000"/>
                  </a:solidFill>
                  <a:effectLst/>
                  <a:uLnTx/>
                  <a:uFillTx/>
                  <a:latin typeface="Calibri"/>
                  <a:ea typeface="+mn-ea"/>
                  <a:cs typeface="+mn-cs"/>
                </a:rPr>
                <a:t>Native WiFi Driver</a:t>
              </a:r>
              <a:endParaRPr kumimoji="0" lang="en-US" sz="12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6" name="Rounded Rectangle 26"/>
            <p:cNvSpPr/>
            <p:nvPr/>
          </p:nvSpPr>
          <p:spPr>
            <a:xfrm>
              <a:off x="5105400" y="2155372"/>
              <a:ext cx="2590800" cy="609600"/>
            </a:xfrm>
            <a:prstGeom prst="roundRect">
              <a:avLst/>
            </a:prstGeom>
            <a:solidFill>
              <a:sysClr val="window" lastClr="FFFFFF">
                <a:lumMod val="85000"/>
              </a:sysClr>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rPr>
                <a:t>Application</a:t>
              </a: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67" name="Straight Connector 30"/>
            <p:cNvCxnSpPr/>
            <p:nvPr/>
          </p:nvCxnSpPr>
          <p:spPr>
            <a:xfrm rot="16200000" flipH="1">
              <a:off x="3022983" y="2845560"/>
              <a:ext cx="682384" cy="614147"/>
            </a:xfrm>
            <a:prstGeom prst="line">
              <a:avLst/>
            </a:prstGeom>
            <a:noFill/>
            <a:ln w="76200" cap="flat" cmpd="sng" algn="ctr">
              <a:solidFill>
                <a:srgbClr val="C00000"/>
              </a:solidFill>
              <a:prstDash val="solid"/>
              <a:headEnd type="triangle" w="med" len="med"/>
              <a:tailEnd type="triangle" w="med" len="med"/>
            </a:ln>
            <a:effectLst/>
          </p:spPr>
        </p:cxnSp>
        <p:cxnSp>
          <p:nvCxnSpPr>
            <p:cNvPr id="68" name="Straight Connector 35"/>
            <p:cNvCxnSpPr/>
            <p:nvPr/>
          </p:nvCxnSpPr>
          <p:spPr>
            <a:xfrm rot="16200000" flipH="1">
              <a:off x="1797524" y="3632011"/>
              <a:ext cx="1725304" cy="29570"/>
            </a:xfrm>
            <a:prstGeom prst="line">
              <a:avLst/>
            </a:prstGeom>
            <a:noFill/>
            <a:ln w="76200" cap="flat" cmpd="sng" algn="ctr">
              <a:solidFill>
                <a:srgbClr val="C00000"/>
              </a:solidFill>
              <a:prstDash val="solid"/>
              <a:headEnd type="triangle" w="med" len="med"/>
              <a:tailEnd type="triangle" w="med" len="med"/>
            </a:ln>
            <a:effectLst/>
          </p:spPr>
        </p:cxnSp>
        <p:cxnSp>
          <p:nvCxnSpPr>
            <p:cNvPr id="69" name="Straight Connector 37"/>
            <p:cNvCxnSpPr>
              <a:stCxn id="66" idx="2"/>
            </p:cNvCxnSpPr>
            <p:nvPr/>
          </p:nvCxnSpPr>
          <p:spPr>
            <a:xfrm rot="5400000">
              <a:off x="5230588" y="3325588"/>
              <a:ext cx="1730828" cy="609597"/>
            </a:xfrm>
            <a:prstGeom prst="line">
              <a:avLst/>
            </a:prstGeom>
            <a:noFill/>
            <a:ln w="76200" cap="flat" cmpd="sng" algn="ctr">
              <a:solidFill>
                <a:sysClr val="windowText" lastClr="000000"/>
              </a:solidFill>
              <a:prstDash val="solid"/>
              <a:headEnd type="triangle" w="med" len="med"/>
              <a:tailEnd type="triangle" w="med" len="med"/>
            </a:ln>
            <a:effectLst/>
          </p:spPr>
        </p:cxnSp>
        <p:sp>
          <p:nvSpPr>
            <p:cNvPr id="70" name="Rounded Rectangle 8"/>
            <p:cNvSpPr/>
            <p:nvPr/>
          </p:nvSpPr>
          <p:spPr>
            <a:xfrm>
              <a:off x="1828800" y="5715000"/>
              <a:ext cx="1219200" cy="457200"/>
            </a:xfrm>
            <a:prstGeom prst="roundRect">
              <a:avLst/>
            </a:prstGeom>
            <a:solidFill>
              <a:schemeClr val="tx1">
                <a:lumMod val="50000"/>
              </a:schemeClr>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chemeClr val="bg1">
                      <a:lumMod val="95000"/>
                    </a:schemeClr>
                  </a:solidFill>
                  <a:effectLst/>
                  <a:uLnTx/>
                  <a:uFillTx/>
                  <a:latin typeface="Calibri"/>
                  <a:ea typeface="+mn-ea"/>
                  <a:cs typeface="+mn-cs"/>
                </a:rPr>
                <a:t>µCode</a:t>
              </a:r>
              <a:endParaRPr kumimoji="0" lang="en-US" sz="1400" b="1" i="0" u="none" strike="noStrike" kern="0" cap="none" spc="0" normalizeH="0" baseline="0" noProof="0" dirty="0">
                <a:ln>
                  <a:noFill/>
                </a:ln>
                <a:solidFill>
                  <a:schemeClr val="bg1">
                    <a:lumMod val="95000"/>
                  </a:schemeClr>
                </a:solidFill>
                <a:effectLst/>
                <a:uLnTx/>
                <a:uFillTx/>
                <a:latin typeface="Calibri"/>
                <a:ea typeface="+mn-ea"/>
                <a:cs typeface="+mn-cs"/>
              </a:endParaRPr>
            </a:p>
          </p:txBody>
        </p:sp>
        <p:cxnSp>
          <p:nvCxnSpPr>
            <p:cNvPr id="71" name="Straight Connector 35"/>
            <p:cNvCxnSpPr/>
            <p:nvPr/>
          </p:nvCxnSpPr>
          <p:spPr>
            <a:xfrm rot="5400000">
              <a:off x="2242629" y="5377373"/>
              <a:ext cx="696349" cy="2"/>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72" name="Straight Connector 35"/>
            <p:cNvCxnSpPr/>
            <p:nvPr/>
          </p:nvCxnSpPr>
          <p:spPr>
            <a:xfrm rot="16200000" flipH="1">
              <a:off x="3055345" y="2633379"/>
              <a:ext cx="1716259" cy="8208"/>
            </a:xfrm>
            <a:prstGeom prst="line">
              <a:avLst/>
            </a:prstGeom>
            <a:noFill/>
            <a:ln w="76200" cap="flat" cmpd="sng" algn="ctr">
              <a:solidFill>
                <a:srgbClr val="C00000"/>
              </a:solidFill>
              <a:prstDash val="solid"/>
              <a:headEnd type="triangle" w="med" len="med"/>
              <a:tailEnd type="triangle" w="med" len="med"/>
            </a:ln>
            <a:effectLst/>
          </p:spPr>
        </p:cxnSp>
      </p:grpSp>
      <p:sp>
        <p:nvSpPr>
          <p:cNvPr id="22" name="内容占位符 4"/>
          <p:cNvSpPr txBox="1">
            <a:spLocks noGrp="1"/>
          </p:cNvSpPr>
          <p:nvPr>
            <p:ph idx="1"/>
          </p:nvPr>
        </p:nvSpPr>
        <p:spPr>
          <a:xfrm>
            <a:off x="2971800" y="5334000"/>
            <a:ext cx="6172200" cy="1329595"/>
          </a:xfrm>
          <a:prstGeom prst="rect">
            <a:avLst/>
          </a:prstGeom>
          <a:noFill/>
        </p:spPr>
        <p:txBody>
          <a:bodyPr wrap="square" rtlCol="0">
            <a:spAutoFit/>
          </a:bodyPr>
          <a:lstStyle/>
          <a:p>
            <a:pPr>
              <a:buFont typeface="Arial" pitchFamily="34" charset="0"/>
              <a:buChar char="•"/>
            </a:pPr>
            <a:r>
              <a:rPr lang="en-US" sz="2400" dirty="0" smtClean="0">
                <a:solidFill>
                  <a:srgbClr val="002060"/>
                </a:solidFill>
              </a:rPr>
              <a:t>Type II hosted VMM</a:t>
            </a:r>
          </a:p>
          <a:p>
            <a:pPr>
              <a:buFont typeface="Arial" pitchFamily="34" charset="0"/>
              <a:buChar char="•"/>
            </a:pPr>
            <a:r>
              <a:rPr lang="en-US" sz="2400" dirty="0" smtClean="0">
                <a:solidFill>
                  <a:srgbClr val="002060"/>
                </a:solidFill>
              </a:rPr>
              <a:t>Can be easily ported to Type I bare metal VMM</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04800"/>
            <a:ext cx="8237537" cy="641350"/>
          </a:xfrm>
        </p:spPr>
        <p:txBody>
          <a:bodyPr/>
          <a:lstStyle/>
          <a:p>
            <a:pPr algn="ctr"/>
            <a:r>
              <a:rPr lang="en-US" sz="3200" dirty="0" smtClean="0">
                <a:solidFill>
                  <a:srgbClr val="002060"/>
                </a:solidFill>
              </a:rPr>
              <a:t>Implementation</a:t>
            </a:r>
            <a:endParaRPr lang="en-US" sz="3200" dirty="0">
              <a:solidFill>
                <a:srgbClr val="002060"/>
              </a:solidFill>
            </a:endParaRPr>
          </a:p>
        </p:txBody>
      </p:sp>
      <p:sp>
        <p:nvSpPr>
          <p:cNvPr id="3" name="内容占位符 2"/>
          <p:cNvSpPr>
            <a:spLocks noGrp="1"/>
          </p:cNvSpPr>
          <p:nvPr>
            <p:ph idx="1"/>
          </p:nvPr>
        </p:nvSpPr>
        <p:spPr>
          <a:xfrm>
            <a:off x="455613" y="1219200"/>
            <a:ext cx="8383587" cy="4495800"/>
          </a:xfrm>
        </p:spPr>
        <p:txBody>
          <a:bodyPr/>
          <a:lstStyle/>
          <a:p>
            <a:pPr>
              <a:buFont typeface="Arial" pitchFamily="34" charset="0"/>
              <a:buChar char="•"/>
            </a:pPr>
            <a:r>
              <a:rPr lang="en-US" sz="2600" dirty="0" smtClean="0"/>
              <a:t>Virtual WiFi Device Model</a:t>
            </a:r>
          </a:p>
          <a:p>
            <a:pPr lvl="2">
              <a:buFont typeface="Arial" pitchFamily="34" charset="0"/>
              <a:buChar char="•"/>
            </a:pPr>
            <a:r>
              <a:rPr lang="en-US" sz="2200" dirty="0" smtClean="0">
                <a:solidFill>
                  <a:schemeClr val="tx1">
                    <a:lumMod val="50000"/>
                  </a:schemeClr>
                </a:solidFill>
              </a:rPr>
              <a:t>Expose only PCI </a:t>
            </a:r>
            <a:r>
              <a:rPr lang="en-US" sz="2200" dirty="0" err="1" smtClean="0">
                <a:solidFill>
                  <a:schemeClr val="tx1">
                    <a:lumMod val="50000"/>
                  </a:schemeClr>
                </a:solidFill>
              </a:rPr>
              <a:t>config</a:t>
            </a:r>
            <a:r>
              <a:rPr lang="en-US" sz="2200" dirty="0" smtClean="0">
                <a:solidFill>
                  <a:schemeClr val="tx1">
                    <a:lumMod val="50000"/>
                  </a:schemeClr>
                </a:solidFill>
              </a:rPr>
              <a:t> and MMIO mapping</a:t>
            </a:r>
          </a:p>
          <a:p>
            <a:pPr lvl="2">
              <a:buFont typeface="Arial" pitchFamily="34" charset="0"/>
              <a:buChar char="•"/>
            </a:pPr>
            <a:r>
              <a:rPr lang="en-US" sz="2200" dirty="0" smtClean="0">
                <a:solidFill>
                  <a:schemeClr val="tx1">
                    <a:lumMod val="50000"/>
                  </a:schemeClr>
                </a:solidFill>
              </a:rPr>
              <a:t>Tag command with VM-ID, Injecting virtual interrupt to VMs.</a:t>
            </a:r>
          </a:p>
        </p:txBody>
      </p:sp>
      <p:sp>
        <p:nvSpPr>
          <p:cNvPr id="4" name="页脚占位符 3"/>
          <p:cNvSpPr>
            <a:spLocks noGrp="1"/>
          </p:cNvSpPr>
          <p:nvPr>
            <p:ph type="ftr" sz="quarter" idx="11"/>
          </p:nvPr>
        </p:nvSpPr>
        <p:spPr>
          <a:xfrm>
            <a:off x="5254625" y="6400800"/>
            <a:ext cx="3889375" cy="304800"/>
          </a:xfrm>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04800"/>
            <a:ext cx="8237537" cy="641350"/>
          </a:xfrm>
        </p:spPr>
        <p:txBody>
          <a:bodyPr/>
          <a:lstStyle/>
          <a:p>
            <a:pPr algn="ctr"/>
            <a:r>
              <a:rPr lang="en-US" sz="3200" dirty="0" smtClean="0">
                <a:solidFill>
                  <a:srgbClr val="002060"/>
                </a:solidFill>
              </a:rPr>
              <a:t>Implementation</a:t>
            </a:r>
            <a:endParaRPr lang="en-US" sz="3200" dirty="0">
              <a:solidFill>
                <a:srgbClr val="002060"/>
              </a:solidFill>
            </a:endParaRPr>
          </a:p>
        </p:txBody>
      </p:sp>
      <p:sp>
        <p:nvSpPr>
          <p:cNvPr id="3" name="内容占位符 2"/>
          <p:cNvSpPr>
            <a:spLocks noGrp="1"/>
          </p:cNvSpPr>
          <p:nvPr>
            <p:ph idx="1"/>
          </p:nvPr>
        </p:nvSpPr>
        <p:spPr>
          <a:xfrm>
            <a:off x="455613" y="1219200"/>
            <a:ext cx="8383587" cy="4495800"/>
          </a:xfrm>
        </p:spPr>
        <p:txBody>
          <a:bodyPr/>
          <a:lstStyle/>
          <a:p>
            <a:pPr>
              <a:buFont typeface="Arial" pitchFamily="34" charset="0"/>
              <a:buChar char="•"/>
            </a:pPr>
            <a:r>
              <a:rPr lang="en-US" sz="2600" dirty="0" smtClean="0">
                <a:solidFill>
                  <a:schemeClr val="bg1">
                    <a:lumMod val="75000"/>
                  </a:schemeClr>
                </a:solidFill>
              </a:rPr>
              <a:t>Virtual WiFi Device Model</a:t>
            </a:r>
          </a:p>
          <a:p>
            <a:pPr lvl="1">
              <a:buFont typeface="Arial" pitchFamily="34" charset="0"/>
              <a:buChar char="•"/>
            </a:pPr>
            <a:r>
              <a:rPr lang="en-US" sz="2600" dirty="0" smtClean="0">
                <a:solidFill>
                  <a:srgbClr val="0070C0"/>
                </a:solidFill>
              </a:rPr>
              <a:t> Augmented WiFi Device driver</a:t>
            </a:r>
            <a:endParaRPr lang="en-US" sz="2600" i="1" dirty="0" smtClean="0">
              <a:solidFill>
                <a:srgbClr val="002060"/>
              </a:solidFill>
            </a:endParaRPr>
          </a:p>
          <a:p>
            <a:pPr lvl="2">
              <a:buFont typeface="Arial" pitchFamily="34" charset="0"/>
              <a:buChar char="•"/>
            </a:pPr>
            <a:r>
              <a:rPr lang="en-US" sz="2400" dirty="0" smtClean="0">
                <a:solidFill>
                  <a:srgbClr val="002060"/>
                </a:solidFill>
              </a:rPr>
              <a:t>Forwarding commands directly to physical WiFi device, or Emulated some locally</a:t>
            </a:r>
            <a:endParaRPr lang="en-US" sz="2800" dirty="0" smtClean="0">
              <a:solidFill>
                <a:srgbClr val="002060"/>
              </a:solidFill>
            </a:endParaRPr>
          </a:p>
          <a:p>
            <a:pPr lvl="2">
              <a:buFont typeface="Arial" pitchFamily="34" charset="0"/>
              <a:buChar char="•"/>
            </a:pPr>
            <a:r>
              <a:rPr lang="en-US" sz="2400" dirty="0" smtClean="0">
                <a:solidFill>
                  <a:srgbClr val="002060"/>
                </a:solidFill>
              </a:rPr>
              <a:t>Receive network packet from WiFi interface, Identify destination VM, signal device model</a:t>
            </a:r>
          </a:p>
          <a:p>
            <a:pPr lvl="2">
              <a:buFont typeface="Arial" pitchFamily="34" charset="0"/>
              <a:buChar char="•"/>
            </a:pPr>
            <a:endParaRPr lang="en-US" sz="2200" dirty="0" smtClean="0">
              <a:solidFill>
                <a:schemeClr val="tx1">
                  <a:lumMod val="50000"/>
                </a:schemeClr>
              </a:solidFill>
            </a:endParaRPr>
          </a:p>
        </p:txBody>
      </p:sp>
      <p:sp>
        <p:nvSpPr>
          <p:cNvPr id="4" name="页脚占位符 3"/>
          <p:cNvSpPr>
            <a:spLocks noGrp="1"/>
          </p:cNvSpPr>
          <p:nvPr>
            <p:ph type="ftr" sz="quarter" idx="11"/>
          </p:nvPr>
        </p:nvSpPr>
        <p:spPr>
          <a:xfrm>
            <a:off x="5254625" y="6400800"/>
            <a:ext cx="3889375" cy="304800"/>
          </a:xfrm>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04800"/>
            <a:ext cx="8237537" cy="641350"/>
          </a:xfrm>
        </p:spPr>
        <p:txBody>
          <a:bodyPr/>
          <a:lstStyle/>
          <a:p>
            <a:pPr algn="ctr"/>
            <a:r>
              <a:rPr lang="en-US" sz="3200" dirty="0" smtClean="0">
                <a:solidFill>
                  <a:srgbClr val="002060"/>
                </a:solidFill>
              </a:rPr>
              <a:t>Implementation</a:t>
            </a:r>
            <a:endParaRPr lang="en-US" sz="3200" dirty="0">
              <a:solidFill>
                <a:srgbClr val="002060"/>
              </a:solidFill>
            </a:endParaRPr>
          </a:p>
        </p:txBody>
      </p:sp>
      <p:sp>
        <p:nvSpPr>
          <p:cNvPr id="3" name="内容占位符 2"/>
          <p:cNvSpPr>
            <a:spLocks noGrp="1"/>
          </p:cNvSpPr>
          <p:nvPr>
            <p:ph idx="1"/>
          </p:nvPr>
        </p:nvSpPr>
        <p:spPr>
          <a:xfrm>
            <a:off x="455613" y="1219200"/>
            <a:ext cx="8383587" cy="4495800"/>
          </a:xfrm>
        </p:spPr>
        <p:txBody>
          <a:bodyPr/>
          <a:lstStyle/>
          <a:p>
            <a:pPr>
              <a:buFont typeface="Arial" pitchFamily="34" charset="0"/>
              <a:buChar char="•"/>
            </a:pPr>
            <a:r>
              <a:rPr lang="en-US" sz="2600" dirty="0" err="1" smtClean="0">
                <a:solidFill>
                  <a:schemeClr val="bg1">
                    <a:lumMod val="75000"/>
                  </a:schemeClr>
                </a:solidFill>
              </a:rPr>
              <a:t>Vdel</a:t>
            </a:r>
            <a:endParaRPr lang="en-US" sz="2600" dirty="0" smtClean="0">
              <a:solidFill>
                <a:schemeClr val="bg1">
                  <a:lumMod val="75000"/>
                </a:schemeClr>
              </a:solidFill>
            </a:endParaRPr>
          </a:p>
          <a:p>
            <a:pPr lvl="1">
              <a:buFont typeface="Arial" pitchFamily="34" charset="0"/>
              <a:buChar char="•"/>
            </a:pPr>
            <a:r>
              <a:rPr lang="en-US" sz="2600" dirty="0" smtClean="0">
                <a:solidFill>
                  <a:schemeClr val="bg1">
                    <a:lumMod val="75000"/>
                  </a:schemeClr>
                </a:solidFill>
              </a:rPr>
              <a:t> Augmented WiFi Device driver</a:t>
            </a:r>
            <a:endParaRPr lang="en-US" sz="2600" i="1" dirty="0" smtClean="0">
              <a:solidFill>
                <a:schemeClr val="bg1">
                  <a:lumMod val="75000"/>
                </a:schemeClr>
              </a:solidFill>
            </a:endParaRPr>
          </a:p>
          <a:p>
            <a:pPr>
              <a:buFont typeface="Arial" pitchFamily="34" charset="0"/>
              <a:buChar char="•"/>
            </a:pPr>
            <a:r>
              <a:rPr lang="en-US" sz="2600" dirty="0" smtClean="0"/>
              <a:t>Augmented NIC</a:t>
            </a:r>
          </a:p>
          <a:p>
            <a:pPr lvl="2">
              <a:buFont typeface="Arial" pitchFamily="34" charset="0"/>
              <a:buChar char="•"/>
            </a:pPr>
            <a:r>
              <a:rPr lang="en-US" sz="2600" dirty="0" smtClean="0">
                <a:solidFill>
                  <a:srgbClr val="002060"/>
                </a:solidFill>
              </a:rPr>
              <a:t>Only </a:t>
            </a:r>
            <a:r>
              <a:rPr lang="en-US" sz="2600" dirty="0" err="1" smtClean="0">
                <a:solidFill>
                  <a:srgbClr val="002060"/>
                </a:solidFill>
              </a:rPr>
              <a:t>uCode</a:t>
            </a:r>
            <a:r>
              <a:rPr lang="en-US" sz="2600" dirty="0" smtClean="0">
                <a:solidFill>
                  <a:srgbClr val="002060"/>
                </a:solidFill>
              </a:rPr>
              <a:t> update needed</a:t>
            </a:r>
          </a:p>
          <a:p>
            <a:pPr lvl="2">
              <a:buFont typeface="Arial" pitchFamily="34" charset="0"/>
              <a:buChar char="•"/>
            </a:pPr>
            <a:r>
              <a:rPr lang="en-US" sz="2400" dirty="0" smtClean="0">
                <a:solidFill>
                  <a:srgbClr val="002060"/>
                </a:solidFill>
              </a:rPr>
              <a:t>Virtualization extension added to </a:t>
            </a:r>
            <a:r>
              <a:rPr lang="en-US" sz="2400" dirty="0" err="1" smtClean="0">
                <a:solidFill>
                  <a:srgbClr val="002060"/>
                </a:solidFill>
              </a:rPr>
              <a:t>uCode</a:t>
            </a:r>
            <a:endParaRPr lang="en-US" sz="2400" dirty="0" smtClean="0">
              <a:solidFill>
                <a:srgbClr val="002060"/>
              </a:solidFill>
            </a:endParaRPr>
          </a:p>
          <a:p>
            <a:pPr lvl="2">
              <a:buFont typeface="Arial" pitchFamily="34" charset="0"/>
              <a:buChar char="•"/>
            </a:pPr>
            <a:endParaRPr lang="en-US" sz="2400" dirty="0" smtClean="0">
              <a:solidFill>
                <a:srgbClr val="002060"/>
              </a:solidFill>
            </a:endParaRPr>
          </a:p>
          <a:p>
            <a:pPr lvl="2">
              <a:buFont typeface="Arial" pitchFamily="34" charset="0"/>
              <a:buChar char="•"/>
            </a:pPr>
            <a:endParaRPr lang="en-US" sz="2200" dirty="0" smtClean="0">
              <a:solidFill>
                <a:schemeClr val="tx1">
                  <a:lumMod val="50000"/>
                </a:schemeClr>
              </a:solidFill>
            </a:endParaRPr>
          </a:p>
        </p:txBody>
      </p:sp>
      <p:sp>
        <p:nvSpPr>
          <p:cNvPr id="4" name="页脚占位符 3"/>
          <p:cNvSpPr>
            <a:spLocks noGrp="1"/>
          </p:cNvSpPr>
          <p:nvPr>
            <p:ph type="ftr" sz="quarter" idx="11"/>
          </p:nvPr>
        </p:nvSpPr>
        <p:spPr>
          <a:xfrm>
            <a:off x="5254625" y="6400800"/>
            <a:ext cx="3889375" cy="304800"/>
          </a:xfrm>
        </p:spPr>
        <p:txBody>
          <a:bodyPr/>
          <a:lstStyle/>
          <a:p>
            <a:pPr>
              <a:defRPr/>
            </a:pPr>
            <a:r>
              <a:rPr lang="en-US" dirty="0" smtClean="0"/>
              <a:t>Intel Confidential</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rgbClr val="002060"/>
                </a:solidFill>
              </a:rPr>
              <a:t>The CPU Usage Matters!</a:t>
            </a:r>
            <a:endParaRPr lang="en-US" sz="3600" dirty="0">
              <a:solidFill>
                <a:srgbClr val="002060"/>
              </a:solidFill>
            </a:endParaRPr>
          </a:p>
        </p:txBody>
      </p:sp>
      <p:sp>
        <p:nvSpPr>
          <p:cNvPr id="5" name="Content Placeholder 4"/>
          <p:cNvSpPr>
            <a:spLocks noGrp="1"/>
          </p:cNvSpPr>
          <p:nvPr>
            <p:ph idx="1"/>
          </p:nvPr>
        </p:nvSpPr>
        <p:spPr>
          <a:xfrm>
            <a:off x="304800" y="1371600"/>
            <a:ext cx="8237537" cy="4495800"/>
          </a:xfrm>
        </p:spPr>
        <p:txBody>
          <a:bodyPr/>
          <a:lstStyle/>
          <a:p>
            <a:pPr>
              <a:buFont typeface="Arial" pitchFamily="34" charset="0"/>
              <a:buChar char="•"/>
            </a:pPr>
            <a:r>
              <a:rPr lang="en-US" sz="2800" b="1" dirty="0" smtClean="0"/>
              <a:t>Scalability</a:t>
            </a:r>
          </a:p>
          <a:p>
            <a:pPr lvl="2">
              <a:buFont typeface="Arial" pitchFamily="34" charset="0"/>
              <a:buChar char="•"/>
            </a:pPr>
            <a:r>
              <a:rPr lang="en-US" sz="2400" dirty="0" smtClean="0">
                <a:solidFill>
                  <a:srgbClr val="002060"/>
                </a:solidFill>
              </a:rPr>
              <a:t>From 802.11g (50Mbps) to 802.11n (up to 500Mbps)</a:t>
            </a:r>
          </a:p>
          <a:p>
            <a:pPr lvl="2">
              <a:buFont typeface="Arial" pitchFamily="34" charset="0"/>
              <a:buChar char="•"/>
            </a:pPr>
            <a:r>
              <a:rPr lang="en-US" sz="2400" dirty="0" smtClean="0">
                <a:solidFill>
                  <a:srgbClr val="002060"/>
                </a:solidFill>
              </a:rPr>
              <a:t>CPU usage grows with throughput</a:t>
            </a:r>
          </a:p>
          <a:p>
            <a:pPr>
              <a:buFont typeface="Arial" pitchFamily="34" charset="0"/>
              <a:buChar char="•"/>
            </a:pPr>
            <a:r>
              <a:rPr lang="en-US" sz="2800" b="1" dirty="0" smtClean="0"/>
              <a:t>Mobile platform</a:t>
            </a:r>
          </a:p>
          <a:p>
            <a:pPr lvl="2">
              <a:buFont typeface="Arial" pitchFamily="34" charset="0"/>
              <a:buChar char="•"/>
            </a:pPr>
            <a:r>
              <a:rPr lang="en-US" sz="2400" dirty="0" smtClean="0">
                <a:solidFill>
                  <a:srgbClr val="002060"/>
                </a:solidFill>
              </a:rPr>
              <a:t>Limited processor resources</a:t>
            </a:r>
          </a:p>
          <a:p>
            <a:pPr lvl="1">
              <a:buFont typeface="Arial" pitchFamily="34" charset="0"/>
              <a:buChar char="•"/>
            </a:pPr>
            <a:r>
              <a:rPr lang="en-US" sz="2800" b="1" dirty="0" smtClean="0"/>
              <a:t> User experience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37537" cy="889000"/>
          </a:xfrm>
        </p:spPr>
        <p:txBody>
          <a:bodyPr>
            <a:noAutofit/>
          </a:bodyPr>
          <a:lstStyle/>
          <a:p>
            <a:pPr algn="ctr"/>
            <a:r>
              <a:rPr lang="en-US" sz="2800" dirty="0" smtClean="0">
                <a:solidFill>
                  <a:srgbClr val="002060"/>
                </a:solidFill>
              </a:rPr>
              <a:t>CPU Usage breakdown (Chariot TX)</a:t>
            </a:r>
            <a:endParaRPr lang="en-US" sz="2800" dirty="0">
              <a:solidFill>
                <a:srgbClr val="002060"/>
              </a:solidFill>
            </a:endParaRPr>
          </a:p>
        </p:txBody>
      </p:sp>
      <p:sp>
        <p:nvSpPr>
          <p:cNvPr id="4" name="TextBox 3"/>
          <p:cNvSpPr txBox="1"/>
          <p:nvPr/>
        </p:nvSpPr>
        <p:spPr>
          <a:xfrm>
            <a:off x="3124200" y="1066800"/>
            <a:ext cx="5715000" cy="2308324"/>
          </a:xfrm>
          <a:prstGeom prst="rect">
            <a:avLst/>
          </a:prstGeom>
          <a:noFill/>
        </p:spPr>
        <p:txBody>
          <a:bodyPr wrap="square" rtlCol="0">
            <a:spAutoFit/>
          </a:bodyPr>
          <a:lstStyle/>
          <a:p>
            <a:pPr>
              <a:buFont typeface="Arial" pitchFamily="34" charset="0"/>
              <a:buChar char="•"/>
            </a:pPr>
            <a:r>
              <a:rPr lang="en-US" altLang="zh-CN" b="1" dirty="0" smtClean="0">
                <a:solidFill>
                  <a:srgbClr val="002060"/>
                </a:solidFill>
              </a:rPr>
              <a:t>  Virtualization directed overhead: Guest, </a:t>
            </a:r>
            <a:r>
              <a:rPr lang="en-US" altLang="zh-CN" b="1" dirty="0" err="1" smtClean="0">
                <a:solidFill>
                  <a:srgbClr val="002060"/>
                </a:solidFill>
              </a:rPr>
              <a:t>Qemu</a:t>
            </a:r>
            <a:r>
              <a:rPr lang="en-US" altLang="zh-CN" b="1" dirty="0" smtClean="0">
                <a:solidFill>
                  <a:srgbClr val="002060"/>
                </a:solidFill>
              </a:rPr>
              <a:t> and KVM overhead (20%)</a:t>
            </a:r>
          </a:p>
          <a:p>
            <a:pPr>
              <a:buFont typeface="Arial" pitchFamily="34" charset="0"/>
              <a:buChar char="•"/>
            </a:pPr>
            <a:endParaRPr lang="en-US" altLang="zh-CN" b="1" dirty="0" smtClean="0">
              <a:solidFill>
                <a:srgbClr val="002060"/>
              </a:solidFill>
            </a:endParaRPr>
          </a:p>
          <a:p>
            <a:pPr>
              <a:buFont typeface="Arial" pitchFamily="34" charset="0"/>
              <a:buChar char="•"/>
            </a:pPr>
            <a:r>
              <a:rPr lang="en-US" altLang="zh-CN" b="1" dirty="0" smtClean="0">
                <a:solidFill>
                  <a:srgbClr val="002060"/>
                </a:solidFill>
              </a:rPr>
              <a:t>  VM Kernel consumes more than Native case (9%)</a:t>
            </a:r>
          </a:p>
          <a:p>
            <a:pPr>
              <a:buFont typeface="Arial" pitchFamily="34" charset="0"/>
              <a:buChar char="•"/>
            </a:pPr>
            <a:endParaRPr lang="en-US" altLang="zh-CN" b="1" dirty="0" smtClean="0">
              <a:solidFill>
                <a:srgbClr val="002060"/>
              </a:solidFill>
            </a:endParaRPr>
          </a:p>
          <a:p>
            <a:pPr>
              <a:buFont typeface="Arial" pitchFamily="34" charset="0"/>
              <a:buChar char="•"/>
            </a:pPr>
            <a:r>
              <a:rPr lang="en-US" altLang="zh-CN" b="1" dirty="0" smtClean="0">
                <a:solidFill>
                  <a:srgbClr val="002060"/>
                </a:solidFill>
              </a:rPr>
              <a:t>  VM-PT needs very few KVM and Kernel involvement</a:t>
            </a:r>
            <a:r>
              <a:rPr lang="zh-CN" altLang="en-US" b="1" dirty="0" smtClean="0">
                <a:solidFill>
                  <a:srgbClr val="002060"/>
                </a:solidFill>
              </a:rPr>
              <a:t>  </a:t>
            </a:r>
            <a:endParaRPr lang="en-US" b="1" dirty="0">
              <a:solidFill>
                <a:srgbClr val="002060"/>
              </a:solidFill>
            </a:endParaRPr>
          </a:p>
        </p:txBody>
      </p:sp>
      <p:graphicFrame>
        <p:nvGraphicFramePr>
          <p:cNvPr id="5" name="Chart 2"/>
          <p:cNvGraphicFramePr/>
          <p:nvPr/>
        </p:nvGraphicFramePr>
        <p:xfrm>
          <a:off x="0" y="1066800"/>
          <a:ext cx="8610600" cy="5791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152400"/>
            <a:ext cx="8237537" cy="762000"/>
          </a:xfrm>
        </p:spPr>
        <p:txBody>
          <a:bodyPr>
            <a:normAutofit fontScale="90000"/>
          </a:bodyPr>
          <a:lstStyle/>
          <a:p>
            <a:pPr algn="ctr"/>
            <a:r>
              <a:rPr lang="en-US" sz="2800" dirty="0" smtClean="0">
                <a:solidFill>
                  <a:srgbClr val="002060"/>
                </a:solidFill>
              </a:rPr>
              <a:t>CPU Usage breakdown:</a:t>
            </a:r>
            <a:br>
              <a:rPr lang="en-US" sz="2800" dirty="0" smtClean="0">
                <a:solidFill>
                  <a:srgbClr val="002060"/>
                </a:solidFill>
              </a:rPr>
            </a:br>
            <a:r>
              <a:rPr lang="en-US" sz="2800" dirty="0" smtClean="0">
                <a:solidFill>
                  <a:schemeClr val="accent1">
                    <a:lumMod val="50000"/>
                  </a:schemeClr>
                </a:solidFill>
              </a:rPr>
              <a:t>KVM and Host Kernel </a:t>
            </a:r>
            <a:r>
              <a:rPr lang="en-US" sz="1800" b="0" dirty="0" smtClean="0">
                <a:solidFill>
                  <a:srgbClr val="002060"/>
                </a:solidFill>
              </a:rPr>
              <a:t>(by </a:t>
            </a:r>
            <a:r>
              <a:rPr lang="en-US" sz="1800" b="0" dirty="0" err="1" smtClean="0">
                <a:solidFill>
                  <a:srgbClr val="002060"/>
                </a:solidFill>
              </a:rPr>
              <a:t>Oprofile</a:t>
            </a:r>
            <a:r>
              <a:rPr lang="en-US" sz="1800" b="0" dirty="0" smtClean="0">
                <a:solidFill>
                  <a:srgbClr val="002060"/>
                </a:solidFill>
              </a:rPr>
              <a:t>)</a:t>
            </a:r>
            <a:endParaRPr lang="en-US" sz="2800" b="0" dirty="0">
              <a:solidFill>
                <a:srgbClr val="002060"/>
              </a:solidFill>
            </a:endParaRPr>
          </a:p>
        </p:txBody>
      </p:sp>
      <p:pic>
        <p:nvPicPr>
          <p:cNvPr id="1026" name="Picture 2"/>
          <p:cNvPicPr>
            <a:picLocks noChangeAspect="1" noChangeArrowheads="1"/>
          </p:cNvPicPr>
          <p:nvPr/>
        </p:nvPicPr>
        <p:blipFill>
          <a:blip r:embed="rId2" cstate="print"/>
          <a:srcRect/>
          <a:stretch>
            <a:fillRect/>
          </a:stretch>
        </p:blipFill>
        <p:spPr bwMode="auto">
          <a:xfrm>
            <a:off x="457200" y="1143000"/>
            <a:ext cx="8205044" cy="5276850"/>
          </a:xfrm>
          <a:prstGeom prst="rect">
            <a:avLst/>
          </a:prstGeom>
          <a:noFill/>
          <a:ln w="9525">
            <a:noFill/>
            <a:miter lim="800000"/>
            <a:headEnd/>
            <a:tailEnd/>
          </a:ln>
        </p:spPr>
      </p:pic>
      <p:sp>
        <p:nvSpPr>
          <p:cNvPr id="5" name="矩形 4"/>
          <p:cNvSpPr/>
          <p:nvPr/>
        </p:nvSpPr>
        <p:spPr bwMode="auto">
          <a:xfrm>
            <a:off x="762000" y="1981200"/>
            <a:ext cx="7620000" cy="609600"/>
          </a:xfrm>
          <a:prstGeom prst="rect">
            <a:avLst/>
          </a:prstGeom>
          <a:noFill/>
          <a:ln w="38100" cap="flat" cmpd="sng" algn="ctr">
            <a:solidFill>
              <a:schemeClr val="bg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cs typeface="Arial" pitchFamily="34" charset="0"/>
            </a:endParaRPr>
          </a:p>
        </p:txBody>
      </p:sp>
      <p:sp>
        <p:nvSpPr>
          <p:cNvPr id="6" name="矩形 5"/>
          <p:cNvSpPr/>
          <p:nvPr/>
        </p:nvSpPr>
        <p:spPr bwMode="auto">
          <a:xfrm>
            <a:off x="762000" y="3886200"/>
            <a:ext cx="7696200" cy="914400"/>
          </a:xfrm>
          <a:prstGeom prst="rect">
            <a:avLst/>
          </a:prstGeom>
          <a:noFill/>
          <a:ln w="38100"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2060"/>
                </a:solidFill>
              </a:rPr>
              <a:t>Future Works</a:t>
            </a:r>
            <a:endParaRPr lang="en-US" sz="3600" dirty="0">
              <a:solidFill>
                <a:srgbClr val="002060"/>
              </a:solidFill>
            </a:endParaRPr>
          </a:p>
        </p:txBody>
      </p:sp>
      <p:sp>
        <p:nvSpPr>
          <p:cNvPr id="5" name="Content Placeholder 4"/>
          <p:cNvSpPr>
            <a:spLocks noGrp="1"/>
          </p:cNvSpPr>
          <p:nvPr>
            <p:ph idx="1"/>
          </p:nvPr>
        </p:nvSpPr>
        <p:spPr>
          <a:xfrm>
            <a:off x="228600" y="1219200"/>
            <a:ext cx="8610599" cy="4876800"/>
          </a:xfrm>
        </p:spPr>
        <p:txBody>
          <a:bodyPr/>
          <a:lstStyle/>
          <a:p>
            <a:pPr>
              <a:buFont typeface="Arial" pitchFamily="34" charset="0"/>
              <a:buChar char="•"/>
            </a:pPr>
            <a:r>
              <a:rPr lang="en-US" sz="2800" b="1" dirty="0" smtClean="0">
                <a:solidFill>
                  <a:srgbClr val="0070C0"/>
                </a:solidFill>
              </a:rPr>
              <a:t>Data Pass-through</a:t>
            </a:r>
          </a:p>
          <a:p>
            <a:pPr lvl="2">
              <a:buFont typeface="Arial" pitchFamily="34" charset="0"/>
              <a:buChar char="•"/>
            </a:pPr>
            <a:r>
              <a:rPr lang="en-US" sz="2400" dirty="0" smtClean="0">
                <a:solidFill>
                  <a:schemeClr val="tx1">
                    <a:lumMod val="50000"/>
                  </a:schemeClr>
                </a:solidFill>
              </a:rPr>
              <a:t>Data traffic passthrough into physical device through separate queue</a:t>
            </a:r>
          </a:p>
          <a:p>
            <a:pPr lvl="2">
              <a:buFont typeface="Arial" pitchFamily="34" charset="0"/>
              <a:buChar char="•"/>
            </a:pPr>
            <a:r>
              <a:rPr lang="en-US" sz="2400" dirty="0" smtClean="0">
                <a:solidFill>
                  <a:schemeClr val="tx1">
                    <a:lumMod val="50000"/>
                  </a:schemeClr>
                </a:solidFill>
              </a:rPr>
              <a:t>Control/management commands go through device model/augmented driver</a:t>
            </a:r>
          </a:p>
          <a:p>
            <a:pPr>
              <a:buFont typeface="Arial" pitchFamily="34" charset="0"/>
              <a:buChar char="•"/>
            </a:pPr>
            <a:r>
              <a:rPr lang="en-US" sz="2800" b="1" dirty="0" smtClean="0">
                <a:solidFill>
                  <a:srgbClr val="0070C0"/>
                </a:solidFill>
              </a:rPr>
              <a:t>Apply on next generation </a:t>
            </a:r>
            <a:r>
              <a:rPr lang="en-US" sz="2800" b="1" dirty="0" err="1" smtClean="0">
                <a:solidFill>
                  <a:srgbClr val="0070C0"/>
                </a:solidFill>
              </a:rPr>
              <a:t>WiFi</a:t>
            </a:r>
            <a:r>
              <a:rPr lang="en-US" sz="2800" b="1" dirty="0" smtClean="0">
                <a:solidFill>
                  <a:srgbClr val="0070C0"/>
                </a:solidFill>
              </a:rPr>
              <a:t> standards</a:t>
            </a:r>
            <a:endParaRPr lang="en-US" sz="2400" b="1" dirty="0" smtClean="0">
              <a:solidFill>
                <a:srgbClr val="0070C0"/>
              </a:solidFill>
            </a:endParaRPr>
          </a:p>
          <a:p>
            <a:pPr lvl="2">
              <a:buFont typeface="Arial" pitchFamily="34" charset="0"/>
              <a:buChar char="•"/>
            </a:pPr>
            <a:r>
              <a:rPr lang="en-US" sz="2400" dirty="0" err="1" smtClean="0">
                <a:solidFill>
                  <a:srgbClr val="002060"/>
                </a:solidFill>
              </a:rPr>
              <a:t>WiFi</a:t>
            </a:r>
            <a:r>
              <a:rPr lang="en-US" sz="2400" dirty="0" smtClean="0">
                <a:solidFill>
                  <a:srgbClr val="002060"/>
                </a:solidFill>
              </a:rPr>
              <a:t> 802.11n</a:t>
            </a:r>
          </a:p>
          <a:p>
            <a:pPr lvl="2">
              <a:buFont typeface="Arial" pitchFamily="34" charset="0"/>
              <a:buChar char="•"/>
            </a:pPr>
            <a:r>
              <a:rPr lang="en-US" sz="2400" dirty="0" smtClean="0">
                <a:solidFill>
                  <a:srgbClr val="002060"/>
                </a:solidFill>
              </a:rPr>
              <a:t>Expected throughput: ~500Mbps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5613" y="273050"/>
            <a:ext cx="8237537" cy="717550"/>
          </a:xfrm>
        </p:spPr>
        <p:txBody>
          <a:bodyPr/>
          <a:lstStyle/>
          <a:p>
            <a:pPr algn="ctr"/>
            <a:r>
              <a:rPr lang="en-US" altLang="zh-CN" sz="3200" dirty="0" smtClean="0">
                <a:solidFill>
                  <a:srgbClr val="002060"/>
                </a:solidFill>
              </a:rPr>
              <a:t>Related Work</a:t>
            </a:r>
            <a:endParaRPr lang="zh-CN" altLang="en-US" sz="3200" dirty="0">
              <a:solidFill>
                <a:srgbClr val="002060"/>
              </a:solidFill>
            </a:endParaRPr>
          </a:p>
        </p:txBody>
      </p:sp>
      <p:sp>
        <p:nvSpPr>
          <p:cNvPr id="3" name="内容占位符 2"/>
          <p:cNvSpPr>
            <a:spLocks noGrp="1"/>
          </p:cNvSpPr>
          <p:nvPr>
            <p:ph idx="1"/>
          </p:nvPr>
        </p:nvSpPr>
        <p:spPr>
          <a:xfrm>
            <a:off x="457200" y="1219200"/>
            <a:ext cx="8237537" cy="4343400"/>
          </a:xfrm>
        </p:spPr>
        <p:txBody>
          <a:bodyPr/>
          <a:lstStyle/>
          <a:p>
            <a:pPr>
              <a:buFont typeface="Arial" pitchFamily="34" charset="0"/>
              <a:buChar char="•"/>
            </a:pPr>
            <a:r>
              <a:rPr lang="en-US" altLang="zh-CN" sz="2800" b="1" dirty="0" smtClean="0"/>
              <a:t>Full-virtualization</a:t>
            </a:r>
            <a:r>
              <a:rPr lang="en-US" altLang="zh-CN" sz="2800" dirty="0" smtClean="0"/>
              <a:t> by emulating</a:t>
            </a:r>
          </a:p>
          <a:p>
            <a:pPr lvl="2"/>
            <a:r>
              <a:rPr lang="en-US" altLang="zh-CN" sz="2000" dirty="0" smtClean="0">
                <a:solidFill>
                  <a:srgbClr val="002060"/>
                </a:solidFill>
              </a:rPr>
              <a:t>Large performance overhead, Many development efforts, Lack of device datasheets</a:t>
            </a:r>
          </a:p>
          <a:p>
            <a:pPr>
              <a:buFont typeface="Arial" pitchFamily="34" charset="0"/>
              <a:buChar char="•"/>
            </a:pPr>
            <a:r>
              <a:rPr lang="en-US" altLang="zh-CN" sz="2800" b="1" dirty="0" smtClean="0"/>
              <a:t>Para-virtualization</a:t>
            </a:r>
          </a:p>
          <a:p>
            <a:pPr lvl="2">
              <a:buFont typeface="Arial" pitchFamily="34" charset="0"/>
              <a:buChar char="•"/>
            </a:pPr>
            <a:r>
              <a:rPr lang="en-US" altLang="zh-CN" sz="2000" dirty="0" smtClean="0">
                <a:solidFill>
                  <a:srgbClr val="002060"/>
                </a:solidFill>
              </a:rPr>
              <a:t>Need guest modification/new </a:t>
            </a:r>
            <a:r>
              <a:rPr lang="en-US" altLang="zh-CN" sz="2000" dirty="0" err="1" smtClean="0">
                <a:solidFill>
                  <a:srgbClr val="002060"/>
                </a:solidFill>
              </a:rPr>
              <a:t>para</a:t>
            </a:r>
            <a:r>
              <a:rPr lang="en-US" altLang="zh-CN" sz="2000" dirty="0" smtClean="0">
                <a:solidFill>
                  <a:srgbClr val="002060"/>
                </a:solidFill>
              </a:rPr>
              <a:t>-virtualized device driver</a:t>
            </a:r>
          </a:p>
          <a:p>
            <a:pPr lvl="2">
              <a:buFont typeface="Arial" pitchFamily="34" charset="0"/>
              <a:buChar char="•"/>
            </a:pPr>
            <a:r>
              <a:rPr lang="en-US" altLang="zh-CN" sz="2000" dirty="0" smtClean="0">
                <a:solidFill>
                  <a:srgbClr val="002060"/>
                </a:solidFill>
              </a:rPr>
              <a:t>WLAN device specific features are closed to VMM vendor for back-end driver</a:t>
            </a:r>
          </a:p>
          <a:p>
            <a:pPr>
              <a:buFont typeface="Arial" pitchFamily="34" charset="0"/>
              <a:buChar char="•"/>
            </a:pPr>
            <a:r>
              <a:rPr lang="en-US" altLang="zh-CN" sz="2800" b="1" dirty="0" smtClean="0"/>
              <a:t>SR-IOV</a:t>
            </a:r>
            <a:r>
              <a:rPr lang="en-US" altLang="zh-CN" sz="2800" dirty="0" smtClean="0"/>
              <a:t>: hardware support virtualization</a:t>
            </a:r>
          </a:p>
          <a:p>
            <a:pPr lvl="2">
              <a:buFont typeface="Arial" pitchFamily="34" charset="0"/>
              <a:buChar char="•"/>
            </a:pPr>
            <a:r>
              <a:rPr lang="en-US" altLang="zh-CN" sz="2000" dirty="0" smtClean="0">
                <a:solidFill>
                  <a:srgbClr val="002060"/>
                </a:solidFill>
              </a:rPr>
              <a:t>Costly/complexity/Time line</a:t>
            </a:r>
          </a:p>
        </p:txBody>
      </p:sp>
      <p:sp>
        <p:nvSpPr>
          <p:cNvPr id="4" name="页脚占位符 3"/>
          <p:cNvSpPr>
            <a:spLocks noGrp="1"/>
          </p:cNvSpPr>
          <p:nvPr>
            <p:ph type="ftr" sz="quarter" idx="11"/>
          </p:nvPr>
        </p:nvSpPr>
        <p:spPr>
          <a:xfrm>
            <a:off x="5029200" y="6553200"/>
            <a:ext cx="3889375" cy="304800"/>
          </a:xfrm>
        </p:spPr>
        <p:txBody>
          <a:bodyPr/>
          <a:lstStyle/>
          <a:p>
            <a:pPr>
              <a:defRPr/>
            </a:pPr>
            <a:r>
              <a:rPr lang="en-US" smtClean="0"/>
              <a:t>Intel Confidential</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ntel_template_1_111605_WHITE">
  <a:themeElements>
    <a:clrScheme name="intel_template_1_111605_WHITE 2">
      <a:dk1>
        <a:srgbClr val="0860A8"/>
      </a:dk1>
      <a:lt1>
        <a:srgbClr val="FFFFFF"/>
      </a:lt1>
      <a:dk2>
        <a:srgbClr val="F5E647"/>
      </a:dk2>
      <a:lt2>
        <a:srgbClr val="FF5C47"/>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fontScheme name="intel_template_1_111605_WHI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intel_template_1_111605_WHITE 1">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0860A8"/>
        </a:hlink>
        <a:folHlink>
          <a:srgbClr val="AA014C"/>
        </a:folHlink>
      </a:clrScheme>
      <a:clrMap bg1="dk2" tx1="lt1" bg2="dk1" tx2="lt2" accent1="accent1" accent2="accent2" accent3="accent3" accent4="accent4" accent5="accent5" accent6="accent6" hlink="hlink" folHlink="folHlink"/>
    </a:extraClrScheme>
    <a:extraClrScheme>
      <a:clrScheme name="intel_template_1_111605_WHITE 2">
        <a:dk1>
          <a:srgbClr val="0860A8"/>
        </a:dk1>
        <a:lt1>
          <a:srgbClr val="FFFFFF"/>
        </a:lt1>
        <a:dk2>
          <a:srgbClr val="F5E647"/>
        </a:dk2>
        <a:lt2>
          <a:srgbClr val="FF5C47"/>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5291</TotalTime>
  <Words>1765</Words>
  <Application>Microsoft Office PowerPoint</Application>
  <PresentationFormat>全屏显示(4:3)</PresentationFormat>
  <Paragraphs>363</Paragraphs>
  <Slides>41</Slides>
  <Notes>26</Notes>
  <HiddenSlides>6</HiddenSlides>
  <MMClips>0</MMClips>
  <ScaleCrop>false</ScaleCrop>
  <HeadingPairs>
    <vt:vector size="4" baseType="variant">
      <vt:variant>
        <vt:lpstr>主题</vt:lpstr>
      </vt:variant>
      <vt:variant>
        <vt:i4>1</vt:i4>
      </vt:variant>
      <vt:variant>
        <vt:lpstr>幻灯片标题</vt:lpstr>
      </vt:variant>
      <vt:variant>
        <vt:i4>41</vt:i4>
      </vt:variant>
    </vt:vector>
  </HeadingPairs>
  <TitlesOfParts>
    <vt:vector size="42" baseType="lpstr">
      <vt:lpstr>intel_template_1_111605_WHITE</vt:lpstr>
      <vt:lpstr>Virtual WiFi: Bring Virtualization  from Wired to Wireless</vt:lpstr>
      <vt:lpstr>Virtual WiFi</vt:lpstr>
      <vt:lpstr>Wireless Virtualization</vt:lpstr>
      <vt:lpstr>Why we need virtual WiFi?</vt:lpstr>
      <vt:lpstr>Why we need virtual WiFi?</vt:lpstr>
      <vt:lpstr>Wireless LAN Specific Features</vt:lpstr>
      <vt:lpstr>Required Hardware Support</vt:lpstr>
      <vt:lpstr>Virtual WiFi: System Architecture</vt:lpstr>
      <vt:lpstr>Virtual WiFi: Architecture</vt:lpstr>
      <vt:lpstr>Virtual WiFi: Architecture</vt:lpstr>
      <vt:lpstr>Virtual WiFi: Architecture</vt:lpstr>
      <vt:lpstr>Virtual WiFi: Architecture</vt:lpstr>
      <vt:lpstr>Augmented Host Device Driver Commands Handling</vt:lpstr>
      <vt:lpstr>Performance</vt:lpstr>
      <vt:lpstr>Performance – TCP Throughputs</vt:lpstr>
      <vt:lpstr>Performance  - UDP Throughputs</vt:lpstr>
      <vt:lpstr>Virtual WiFi: Performance - Latency</vt:lpstr>
      <vt:lpstr>VM Additional Latency on TX-path</vt:lpstr>
      <vt:lpstr>System Overall CPU Cost (single core, 2.53GHz)</vt:lpstr>
      <vt:lpstr>Major Virtualization Overheads</vt:lpstr>
      <vt:lpstr>Major Virtualization Overheads</vt:lpstr>
      <vt:lpstr>Major Virtualization Overheads</vt:lpstr>
      <vt:lpstr>CPU Usage with Optimizations</vt:lpstr>
      <vt:lpstr>Related Work</vt:lpstr>
      <vt:lpstr>Summary</vt:lpstr>
      <vt:lpstr>幻灯片 26</vt:lpstr>
      <vt:lpstr>幻灯片 27</vt:lpstr>
      <vt:lpstr>Current Wireless virtualization</vt:lpstr>
      <vt:lpstr>System profiling setup</vt:lpstr>
      <vt:lpstr>Comparing Groups</vt:lpstr>
      <vt:lpstr>Comparing Groups</vt:lpstr>
      <vt:lpstr>Comparing Groups</vt:lpstr>
      <vt:lpstr>Virtual WiFi: Implementation</vt:lpstr>
      <vt:lpstr>Implementation</vt:lpstr>
      <vt:lpstr>Implementation</vt:lpstr>
      <vt:lpstr>Implementation</vt:lpstr>
      <vt:lpstr>The CPU Usage Matters!</vt:lpstr>
      <vt:lpstr>CPU Usage breakdown (Chariot TX)</vt:lpstr>
      <vt:lpstr>CPU Usage breakdown: KVM and Host Kernel (by Oprofile)</vt:lpstr>
      <vt:lpstr>Future Works</vt:lpstr>
      <vt:lpstr>Related Work</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lxia</cp:lastModifiedBy>
  <cp:revision>1390</cp:revision>
  <dcterms:created xsi:type="dcterms:W3CDTF">2006-08-16T00:00:00Z</dcterms:created>
  <dcterms:modified xsi:type="dcterms:W3CDTF">2011-03-15T14:54:25Z</dcterms:modified>
</cp:coreProperties>
</file>